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 id="2147483687" r:id="rId3"/>
    <p:sldMasterId id="2147483700" r:id="rId4"/>
  </p:sldMasterIdLst>
  <p:sldIdLst>
    <p:sldId id="276" r:id="rId5"/>
    <p:sldId id="299" r:id="rId6"/>
    <p:sldId id="257" r:id="rId7"/>
    <p:sldId id="305" r:id="rId8"/>
    <p:sldId id="258" r:id="rId9"/>
    <p:sldId id="302" r:id="rId10"/>
    <p:sldId id="303" r:id="rId11"/>
    <p:sldId id="304" r:id="rId12"/>
    <p:sldId id="306" r:id="rId13"/>
    <p:sldId id="307" r:id="rId14"/>
    <p:sldId id="308" r:id="rId15"/>
    <p:sldId id="309" r:id="rId16"/>
    <p:sldId id="316" r:id="rId17"/>
    <p:sldId id="310" r:id="rId18"/>
    <p:sldId id="311" r:id="rId19"/>
    <p:sldId id="312" r:id="rId20"/>
    <p:sldId id="313" r:id="rId21"/>
    <p:sldId id="314" r:id="rId22"/>
    <p:sldId id="315" r:id="rId23"/>
    <p:sldId id="318" r:id="rId24"/>
    <p:sldId id="320" r:id="rId25"/>
    <p:sldId id="319" r:id="rId26"/>
    <p:sldId id="321" r:id="rId27"/>
    <p:sldId id="322" r:id="rId28"/>
    <p:sldId id="323" r:id="rId29"/>
    <p:sldId id="324" r:id="rId30"/>
    <p:sldId id="325" r:id="rId31"/>
    <p:sldId id="326" r:id="rId32"/>
    <p:sldId id="327" r:id="rId33"/>
    <p:sldId id="328" r:id="rId34"/>
    <p:sldId id="331" r:id="rId35"/>
    <p:sldId id="332" r:id="rId36"/>
    <p:sldId id="335" r:id="rId37"/>
    <p:sldId id="333" r:id="rId38"/>
    <p:sldId id="340" r:id="rId39"/>
    <p:sldId id="338" r:id="rId40"/>
    <p:sldId id="341" r:id="rId41"/>
    <p:sldId id="342" r:id="rId42"/>
    <p:sldId id="343" r:id="rId43"/>
    <p:sldId id="345" r:id="rId44"/>
    <p:sldId id="344" r:id="rId45"/>
    <p:sldId id="346" r:id="rId46"/>
    <p:sldId id="348" r:id="rId47"/>
    <p:sldId id="349" r:id="rId48"/>
    <p:sldId id="350" r:id="rId49"/>
    <p:sldId id="284" r:id="rId50"/>
    <p:sldId id="351" r:id="rId51"/>
    <p:sldId id="352" r:id="rId52"/>
    <p:sldId id="353" r:id="rId53"/>
    <p:sldId id="354" r:id="rId54"/>
    <p:sldId id="355" r:id="rId55"/>
    <p:sldId id="356" r:id="rId56"/>
    <p:sldId id="357" r:id="rId57"/>
    <p:sldId id="358" r:id="rId58"/>
    <p:sldId id="359" r:id="rId59"/>
    <p:sldId id="360" r:id="rId60"/>
    <p:sldId id="361" r:id="rId61"/>
    <p:sldId id="275" r:id="rId6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6728A"/>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9" autoAdjust="0"/>
    <p:restoredTop sz="94660"/>
  </p:normalViewPr>
  <p:slideViewPr>
    <p:cSldViewPr>
      <p:cViewPr>
        <p:scale>
          <a:sx n="60" d="100"/>
          <a:sy n="60" d="100"/>
        </p:scale>
        <p:origin x="-1560" y="-1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CFCFAC-3820-433F-9B53-588EE6AA5D33}" type="doc">
      <dgm:prSet loTypeId="urn:microsoft.com/office/officeart/2005/8/layout/pyramid2" loCatId="list" qsTypeId="urn:microsoft.com/office/officeart/2005/8/quickstyle/simple1" qsCatId="simple" csTypeId="urn:microsoft.com/office/officeart/2005/8/colors/accent1_2" csCatId="accent1" phldr="1"/>
      <dgm:spPr/>
    </dgm:pt>
    <dgm:pt modelId="{0694F365-341D-4675-A82D-6A3DB6F499C2}">
      <dgm:prSet phldrT="[Texte]"/>
      <dgm:spPr>
        <a:xfrm>
          <a:off x="3678087" y="508643"/>
          <a:ext cx="3417570" cy="1244619"/>
        </a:xfrm>
        <a:prstGeom prst="roundRect">
          <a:avLst/>
        </a:prstGeom>
        <a:solidFill>
          <a:sysClr val="window" lastClr="FFFFFF">
            <a:alpha val="90000"/>
            <a:hueOff val="0"/>
            <a:satOff val="0"/>
            <a:lumOff val="0"/>
            <a:alphaOff val="0"/>
          </a:sysClr>
        </a:solidFill>
        <a:ln w="19050" cap="flat" cmpd="sng" algn="ctr">
          <a:solidFill>
            <a:srgbClr val="B83D68">
              <a:hueOff val="0"/>
              <a:satOff val="0"/>
              <a:lumOff val="0"/>
              <a:alphaOff val="0"/>
            </a:srgbClr>
          </a:solidFill>
          <a:prstDash val="solid"/>
        </a:ln>
        <a:effectLst/>
      </dgm:spPr>
      <dgm:t>
        <a:bodyPr/>
        <a:lstStyle/>
        <a:p>
          <a:r>
            <a:rPr lang="ar-MA" dirty="0" smtClean="0">
              <a:solidFill>
                <a:sysClr val="windowText" lastClr="000000">
                  <a:hueOff val="0"/>
                  <a:satOff val="0"/>
                  <a:lumOff val="0"/>
                  <a:alphaOff val="0"/>
                </a:sysClr>
              </a:solidFill>
              <a:latin typeface="Cambria"/>
              <a:ea typeface="+mn-ea"/>
              <a:cs typeface="Times New Roman"/>
            </a:rPr>
            <a:t>منح نقطة أكثر دقة للمتعلم</a:t>
          </a:r>
          <a:endParaRPr lang="fr-FR" dirty="0">
            <a:solidFill>
              <a:sysClr val="windowText" lastClr="000000">
                <a:hueOff val="0"/>
                <a:satOff val="0"/>
                <a:lumOff val="0"/>
                <a:alphaOff val="0"/>
              </a:sysClr>
            </a:solidFill>
            <a:latin typeface="Cambria"/>
            <a:ea typeface="+mn-ea"/>
            <a:cs typeface="+mn-cs"/>
          </a:endParaRPr>
        </a:p>
      </dgm:t>
    </dgm:pt>
    <dgm:pt modelId="{543EA49C-C26D-4A9A-B4EC-53EF56F36A6E}" type="parTrans" cxnId="{A1C7A163-6506-407C-9FBE-7120037BCA8F}">
      <dgm:prSet/>
      <dgm:spPr/>
      <dgm:t>
        <a:bodyPr/>
        <a:lstStyle/>
        <a:p>
          <a:endParaRPr lang="fr-FR"/>
        </a:p>
      </dgm:t>
    </dgm:pt>
    <dgm:pt modelId="{174F5AFD-866E-449D-88CD-9F7217997BD1}" type="sibTrans" cxnId="{A1C7A163-6506-407C-9FBE-7120037BCA8F}">
      <dgm:prSet/>
      <dgm:spPr/>
      <dgm:t>
        <a:bodyPr/>
        <a:lstStyle/>
        <a:p>
          <a:endParaRPr lang="fr-FR"/>
        </a:p>
      </dgm:t>
    </dgm:pt>
    <dgm:pt modelId="{0945DFF6-6092-4677-A8FB-0628779CE4AD}">
      <dgm:prSet phldrT="[Texte]"/>
      <dgm:spPr>
        <a:xfrm>
          <a:off x="3720464" y="1928801"/>
          <a:ext cx="3417570" cy="1244619"/>
        </a:xfrm>
        <a:prstGeom prst="roundRect">
          <a:avLst/>
        </a:prstGeom>
        <a:solidFill>
          <a:sysClr val="window" lastClr="FFFFFF">
            <a:alpha val="90000"/>
            <a:hueOff val="0"/>
            <a:satOff val="0"/>
            <a:lumOff val="0"/>
            <a:alphaOff val="0"/>
          </a:sysClr>
        </a:solidFill>
        <a:ln w="19050" cap="flat" cmpd="sng" algn="ctr">
          <a:solidFill>
            <a:srgbClr val="B83D68">
              <a:hueOff val="0"/>
              <a:satOff val="0"/>
              <a:lumOff val="0"/>
              <a:alphaOff val="0"/>
            </a:srgbClr>
          </a:solidFill>
          <a:prstDash val="solid"/>
        </a:ln>
        <a:effectLst/>
      </dgm:spPr>
      <dgm:t>
        <a:bodyPr/>
        <a:lstStyle/>
        <a:p>
          <a:pPr rtl="1"/>
          <a:r>
            <a:rPr lang="ar-MA" dirty="0" smtClean="0">
              <a:solidFill>
                <a:sysClr val="windowText" lastClr="000000">
                  <a:hueOff val="0"/>
                  <a:satOff val="0"/>
                  <a:lumOff val="0"/>
                  <a:alphaOff val="0"/>
                </a:sysClr>
              </a:solidFill>
              <a:latin typeface="Cambria"/>
              <a:ea typeface="+mn-ea"/>
              <a:cs typeface="Times New Roman"/>
            </a:rPr>
            <a:t>تثمين العناصر الإيجابية في إنجازات المتعلمين.</a:t>
          </a:r>
          <a:endParaRPr lang="fr-FR" dirty="0">
            <a:solidFill>
              <a:sysClr val="windowText" lastClr="000000">
                <a:hueOff val="0"/>
                <a:satOff val="0"/>
                <a:lumOff val="0"/>
                <a:alphaOff val="0"/>
              </a:sysClr>
            </a:solidFill>
            <a:latin typeface="Cambria"/>
            <a:ea typeface="+mn-ea"/>
            <a:cs typeface="+mn-cs"/>
          </a:endParaRPr>
        </a:p>
      </dgm:t>
    </dgm:pt>
    <dgm:pt modelId="{F100062F-65D1-4254-8558-5751FF376E39}" type="parTrans" cxnId="{50E8D770-55C6-466C-8AD3-8251510DB126}">
      <dgm:prSet/>
      <dgm:spPr/>
      <dgm:t>
        <a:bodyPr/>
        <a:lstStyle/>
        <a:p>
          <a:endParaRPr lang="fr-FR"/>
        </a:p>
      </dgm:t>
    </dgm:pt>
    <dgm:pt modelId="{DE44BAB6-B787-436C-972C-68E3A0407C33}" type="sibTrans" cxnId="{50E8D770-55C6-466C-8AD3-8251510DB126}">
      <dgm:prSet/>
      <dgm:spPr/>
      <dgm:t>
        <a:bodyPr/>
        <a:lstStyle/>
        <a:p>
          <a:endParaRPr lang="fr-FR"/>
        </a:p>
      </dgm:t>
    </dgm:pt>
    <dgm:pt modelId="{2BAB2C89-021F-40DB-BC84-92C0FDF7E376}">
      <dgm:prSet phldrT="[Texte]"/>
      <dgm:spPr>
        <a:xfrm>
          <a:off x="3720464" y="3328998"/>
          <a:ext cx="3417570" cy="1244619"/>
        </a:xfrm>
        <a:prstGeom prst="roundRect">
          <a:avLst/>
        </a:prstGeom>
        <a:solidFill>
          <a:sysClr val="window" lastClr="FFFFFF">
            <a:alpha val="90000"/>
            <a:hueOff val="0"/>
            <a:satOff val="0"/>
            <a:lumOff val="0"/>
            <a:alphaOff val="0"/>
          </a:sysClr>
        </a:solidFill>
        <a:ln w="19050" cap="flat" cmpd="sng" algn="ctr">
          <a:solidFill>
            <a:srgbClr val="B83D68">
              <a:hueOff val="0"/>
              <a:satOff val="0"/>
              <a:lumOff val="0"/>
              <a:alphaOff val="0"/>
            </a:srgbClr>
          </a:solidFill>
          <a:prstDash val="solid"/>
        </a:ln>
        <a:effectLst/>
      </dgm:spPr>
      <dgm:t>
        <a:bodyPr/>
        <a:lstStyle/>
        <a:p>
          <a:r>
            <a:rPr lang="ar-MA" dirty="0" smtClean="0">
              <a:solidFill>
                <a:sysClr val="windowText" lastClr="000000">
                  <a:hueOff val="0"/>
                  <a:satOff val="0"/>
                  <a:lumOff val="0"/>
                  <a:alphaOff val="0"/>
                </a:sysClr>
              </a:solidFill>
              <a:latin typeface="Cambria"/>
              <a:ea typeface="+mn-ea"/>
              <a:cs typeface="Times New Roman"/>
            </a:rPr>
            <a:t>تشخيص تعثرات المتعلمين بشكل دقيق.</a:t>
          </a:r>
          <a:endParaRPr lang="fr-FR" dirty="0">
            <a:solidFill>
              <a:sysClr val="windowText" lastClr="000000">
                <a:hueOff val="0"/>
                <a:satOff val="0"/>
                <a:lumOff val="0"/>
                <a:alphaOff val="0"/>
              </a:sysClr>
            </a:solidFill>
            <a:latin typeface="Cambria"/>
            <a:ea typeface="+mn-ea"/>
            <a:cs typeface="+mn-cs"/>
          </a:endParaRPr>
        </a:p>
      </dgm:t>
    </dgm:pt>
    <dgm:pt modelId="{52F94DA6-FB2E-4D35-9F55-0A37F28B3F14}" type="parTrans" cxnId="{258E79FD-06E7-451E-9749-0F716893EF8B}">
      <dgm:prSet/>
      <dgm:spPr/>
      <dgm:t>
        <a:bodyPr/>
        <a:lstStyle/>
        <a:p>
          <a:endParaRPr lang="fr-FR"/>
        </a:p>
      </dgm:t>
    </dgm:pt>
    <dgm:pt modelId="{5C46EE2C-B466-41B6-8053-03A744691C76}" type="sibTrans" cxnId="{258E79FD-06E7-451E-9749-0F716893EF8B}">
      <dgm:prSet/>
      <dgm:spPr/>
      <dgm:t>
        <a:bodyPr/>
        <a:lstStyle/>
        <a:p>
          <a:endParaRPr lang="fr-FR"/>
        </a:p>
      </dgm:t>
    </dgm:pt>
    <dgm:pt modelId="{3D5E4687-93F0-4968-9C36-9CE31975C6B3}" type="pres">
      <dgm:prSet presAssocID="{8FCFCFAC-3820-433F-9B53-588EE6AA5D33}" presName="compositeShape" presStyleCnt="0">
        <dgm:presLayoutVars>
          <dgm:dir/>
          <dgm:resizeHandles/>
        </dgm:presLayoutVars>
      </dgm:prSet>
      <dgm:spPr/>
    </dgm:pt>
    <dgm:pt modelId="{7E88DBDA-C989-4010-8604-139AD4AC89A2}" type="pres">
      <dgm:prSet presAssocID="{8FCFCFAC-3820-433F-9B53-588EE6AA5D33}" presName="pyramid" presStyleLbl="node1" presStyleIdx="0" presStyleCnt="1"/>
      <dgm:spPr>
        <a:xfrm>
          <a:off x="1091564" y="0"/>
          <a:ext cx="5257800" cy="5257800"/>
        </a:xfrm>
        <a:prstGeom prst="triangle">
          <a:avLst/>
        </a:prstGeom>
        <a:solidFill>
          <a:srgbClr val="B13F9A">
            <a:lumMod val="50000"/>
          </a:srgbClr>
        </a:solidFill>
        <a:ln w="19050" cap="flat" cmpd="sng" algn="ctr">
          <a:solidFill>
            <a:sysClr val="window" lastClr="FFFFFF">
              <a:hueOff val="0"/>
              <a:satOff val="0"/>
              <a:lumOff val="0"/>
              <a:alphaOff val="0"/>
            </a:sysClr>
          </a:solidFill>
          <a:prstDash val="solid"/>
        </a:ln>
        <a:effectLst/>
      </dgm:spPr>
    </dgm:pt>
    <dgm:pt modelId="{90394C3C-C68A-405D-8290-13DCCEEE3FEF}" type="pres">
      <dgm:prSet presAssocID="{8FCFCFAC-3820-433F-9B53-588EE6AA5D33}" presName="theList" presStyleCnt="0"/>
      <dgm:spPr/>
    </dgm:pt>
    <dgm:pt modelId="{1FF84B78-4078-4E64-9D14-10D7C40D6E77}" type="pres">
      <dgm:prSet presAssocID="{0694F365-341D-4675-A82D-6A3DB6F499C2}" presName="aNode" presStyleLbl="fgAcc1" presStyleIdx="0" presStyleCnt="3" custLinFactNeighborX="-1240" custLinFactNeighborY="-12830">
        <dgm:presLayoutVars>
          <dgm:bulletEnabled val="1"/>
        </dgm:presLayoutVars>
      </dgm:prSet>
      <dgm:spPr/>
      <dgm:t>
        <a:bodyPr/>
        <a:lstStyle/>
        <a:p>
          <a:endParaRPr lang="fr-FR"/>
        </a:p>
      </dgm:t>
    </dgm:pt>
    <dgm:pt modelId="{67ABA36E-99D8-4E7F-8838-5A763CCB89CC}" type="pres">
      <dgm:prSet presAssocID="{0694F365-341D-4675-A82D-6A3DB6F499C2}" presName="aSpace" presStyleCnt="0"/>
      <dgm:spPr/>
    </dgm:pt>
    <dgm:pt modelId="{08D536FC-FE55-4E5F-B9CC-61574A1BEA55}" type="pres">
      <dgm:prSet presAssocID="{0945DFF6-6092-4677-A8FB-0628779CE4AD}" presName="aNode" presStyleLbl="fgAcc1" presStyleIdx="1" presStyleCnt="3">
        <dgm:presLayoutVars>
          <dgm:bulletEnabled val="1"/>
        </dgm:presLayoutVars>
      </dgm:prSet>
      <dgm:spPr/>
      <dgm:t>
        <a:bodyPr/>
        <a:lstStyle/>
        <a:p>
          <a:endParaRPr lang="fr-FR"/>
        </a:p>
      </dgm:t>
    </dgm:pt>
    <dgm:pt modelId="{FFD9CEFA-F6CA-4556-BA12-260CC491ECA8}" type="pres">
      <dgm:prSet presAssocID="{0945DFF6-6092-4677-A8FB-0628779CE4AD}" presName="aSpace" presStyleCnt="0"/>
      <dgm:spPr/>
    </dgm:pt>
    <dgm:pt modelId="{79590326-011A-45CE-9FD1-E7BE3D061ED9}" type="pres">
      <dgm:prSet presAssocID="{2BAB2C89-021F-40DB-BC84-92C0FDF7E376}" presName="aNode" presStyleLbl="fgAcc1" presStyleIdx="2" presStyleCnt="3">
        <dgm:presLayoutVars>
          <dgm:bulletEnabled val="1"/>
        </dgm:presLayoutVars>
      </dgm:prSet>
      <dgm:spPr/>
      <dgm:t>
        <a:bodyPr/>
        <a:lstStyle/>
        <a:p>
          <a:endParaRPr lang="fr-FR"/>
        </a:p>
      </dgm:t>
    </dgm:pt>
    <dgm:pt modelId="{090B8F52-57E9-41CF-81DA-BA62279204AE}" type="pres">
      <dgm:prSet presAssocID="{2BAB2C89-021F-40DB-BC84-92C0FDF7E376}" presName="aSpace" presStyleCnt="0"/>
      <dgm:spPr/>
    </dgm:pt>
  </dgm:ptLst>
  <dgm:cxnLst>
    <dgm:cxn modelId="{A9739EA2-E0AC-4996-BA87-4EC74225B303}" type="presOf" srcId="{2BAB2C89-021F-40DB-BC84-92C0FDF7E376}" destId="{79590326-011A-45CE-9FD1-E7BE3D061ED9}" srcOrd="0" destOrd="0" presId="urn:microsoft.com/office/officeart/2005/8/layout/pyramid2"/>
    <dgm:cxn modelId="{005D7FC9-0DE4-4E0F-8B50-34D514FCFF8E}" type="presOf" srcId="{8FCFCFAC-3820-433F-9B53-588EE6AA5D33}" destId="{3D5E4687-93F0-4968-9C36-9CE31975C6B3}" srcOrd="0" destOrd="0" presId="urn:microsoft.com/office/officeart/2005/8/layout/pyramid2"/>
    <dgm:cxn modelId="{A1C7A163-6506-407C-9FBE-7120037BCA8F}" srcId="{8FCFCFAC-3820-433F-9B53-588EE6AA5D33}" destId="{0694F365-341D-4675-A82D-6A3DB6F499C2}" srcOrd="0" destOrd="0" parTransId="{543EA49C-C26D-4A9A-B4EC-53EF56F36A6E}" sibTransId="{174F5AFD-866E-449D-88CD-9F7217997BD1}"/>
    <dgm:cxn modelId="{D46E893E-FBBB-405F-A60F-57C9B9BFC81C}" type="presOf" srcId="{0694F365-341D-4675-A82D-6A3DB6F499C2}" destId="{1FF84B78-4078-4E64-9D14-10D7C40D6E77}" srcOrd="0" destOrd="0" presId="urn:microsoft.com/office/officeart/2005/8/layout/pyramid2"/>
    <dgm:cxn modelId="{258E79FD-06E7-451E-9749-0F716893EF8B}" srcId="{8FCFCFAC-3820-433F-9B53-588EE6AA5D33}" destId="{2BAB2C89-021F-40DB-BC84-92C0FDF7E376}" srcOrd="2" destOrd="0" parTransId="{52F94DA6-FB2E-4D35-9F55-0A37F28B3F14}" sibTransId="{5C46EE2C-B466-41B6-8053-03A744691C76}"/>
    <dgm:cxn modelId="{4B150CB0-2A16-42B8-86E1-2E78A767AD6C}" type="presOf" srcId="{0945DFF6-6092-4677-A8FB-0628779CE4AD}" destId="{08D536FC-FE55-4E5F-B9CC-61574A1BEA55}" srcOrd="0" destOrd="0" presId="urn:microsoft.com/office/officeart/2005/8/layout/pyramid2"/>
    <dgm:cxn modelId="{50E8D770-55C6-466C-8AD3-8251510DB126}" srcId="{8FCFCFAC-3820-433F-9B53-588EE6AA5D33}" destId="{0945DFF6-6092-4677-A8FB-0628779CE4AD}" srcOrd="1" destOrd="0" parTransId="{F100062F-65D1-4254-8558-5751FF376E39}" sibTransId="{DE44BAB6-B787-436C-972C-68E3A0407C33}"/>
    <dgm:cxn modelId="{DFA3E11F-001C-47E2-8BE9-0F5EB931013E}" type="presParOf" srcId="{3D5E4687-93F0-4968-9C36-9CE31975C6B3}" destId="{7E88DBDA-C989-4010-8604-139AD4AC89A2}" srcOrd="0" destOrd="0" presId="urn:microsoft.com/office/officeart/2005/8/layout/pyramid2"/>
    <dgm:cxn modelId="{C68FEE67-354C-4969-822D-8207C219DD71}" type="presParOf" srcId="{3D5E4687-93F0-4968-9C36-9CE31975C6B3}" destId="{90394C3C-C68A-405D-8290-13DCCEEE3FEF}" srcOrd="1" destOrd="0" presId="urn:microsoft.com/office/officeart/2005/8/layout/pyramid2"/>
    <dgm:cxn modelId="{972BB4E6-DD74-4ADF-A05A-86F5A61F15FA}" type="presParOf" srcId="{90394C3C-C68A-405D-8290-13DCCEEE3FEF}" destId="{1FF84B78-4078-4E64-9D14-10D7C40D6E77}" srcOrd="0" destOrd="0" presId="urn:microsoft.com/office/officeart/2005/8/layout/pyramid2"/>
    <dgm:cxn modelId="{24024ECA-1233-4071-A2C5-31B5B64A49E0}" type="presParOf" srcId="{90394C3C-C68A-405D-8290-13DCCEEE3FEF}" destId="{67ABA36E-99D8-4E7F-8838-5A763CCB89CC}" srcOrd="1" destOrd="0" presId="urn:microsoft.com/office/officeart/2005/8/layout/pyramid2"/>
    <dgm:cxn modelId="{05B505DE-768D-48FD-92DC-BC17933B4DA4}" type="presParOf" srcId="{90394C3C-C68A-405D-8290-13DCCEEE3FEF}" destId="{08D536FC-FE55-4E5F-B9CC-61574A1BEA55}" srcOrd="2" destOrd="0" presId="urn:microsoft.com/office/officeart/2005/8/layout/pyramid2"/>
    <dgm:cxn modelId="{6C8A423A-4F1F-4D18-8FF3-08D6443A5E03}" type="presParOf" srcId="{90394C3C-C68A-405D-8290-13DCCEEE3FEF}" destId="{FFD9CEFA-F6CA-4556-BA12-260CC491ECA8}" srcOrd="3" destOrd="0" presId="urn:microsoft.com/office/officeart/2005/8/layout/pyramid2"/>
    <dgm:cxn modelId="{463C0EDB-C805-4F01-9F37-D182E60300F9}" type="presParOf" srcId="{90394C3C-C68A-405D-8290-13DCCEEE3FEF}" destId="{79590326-011A-45CE-9FD1-E7BE3D061ED9}" srcOrd="4" destOrd="0" presId="urn:microsoft.com/office/officeart/2005/8/layout/pyramid2"/>
    <dgm:cxn modelId="{1C6AB17D-681C-4B09-B343-4CFCDEB9AC4F}" type="presParOf" srcId="{90394C3C-C68A-405D-8290-13DCCEEE3FEF}" destId="{090B8F52-57E9-41CF-81DA-BA62279204AE}"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88DBDA-C989-4010-8604-139AD4AC89A2}">
      <dsp:nvSpPr>
        <dsp:cNvPr id="0" name=""/>
        <dsp:cNvSpPr/>
      </dsp:nvSpPr>
      <dsp:spPr>
        <a:xfrm>
          <a:off x="1091564" y="0"/>
          <a:ext cx="5257800" cy="5257800"/>
        </a:xfrm>
        <a:prstGeom prst="triangle">
          <a:avLst/>
        </a:prstGeom>
        <a:solidFill>
          <a:srgbClr val="B13F9A">
            <a:lumMod val="50000"/>
          </a:srgbClr>
        </a:solidFill>
        <a:ln w="1905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1FF84B78-4078-4E64-9D14-10D7C40D6E77}">
      <dsp:nvSpPr>
        <dsp:cNvPr id="0" name=""/>
        <dsp:cNvSpPr/>
      </dsp:nvSpPr>
      <dsp:spPr>
        <a:xfrm>
          <a:off x="3678087" y="508643"/>
          <a:ext cx="3417570" cy="1244619"/>
        </a:xfrm>
        <a:prstGeom prst="roundRect">
          <a:avLst/>
        </a:prstGeom>
        <a:solidFill>
          <a:sysClr val="window" lastClr="FFFFFF">
            <a:alpha val="90000"/>
            <a:hueOff val="0"/>
            <a:satOff val="0"/>
            <a:lumOff val="0"/>
            <a:alphaOff val="0"/>
          </a:sysClr>
        </a:solidFill>
        <a:ln w="19050" cap="flat" cmpd="sng" algn="ctr">
          <a:solidFill>
            <a:srgbClr val="B83D68">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kern="1200" dirty="0" smtClean="0">
              <a:solidFill>
                <a:sysClr val="windowText" lastClr="000000">
                  <a:hueOff val="0"/>
                  <a:satOff val="0"/>
                  <a:lumOff val="0"/>
                  <a:alphaOff val="0"/>
                </a:sysClr>
              </a:solidFill>
              <a:latin typeface="Cambria"/>
              <a:ea typeface="+mn-ea"/>
              <a:cs typeface="Times New Roman"/>
            </a:rPr>
            <a:t>منح نقطة أكثر دقة للمتعلم</a:t>
          </a:r>
          <a:endParaRPr lang="fr-FR" sz="3200" kern="1200" dirty="0">
            <a:solidFill>
              <a:sysClr val="windowText" lastClr="000000">
                <a:hueOff val="0"/>
                <a:satOff val="0"/>
                <a:lumOff val="0"/>
                <a:alphaOff val="0"/>
              </a:sysClr>
            </a:solidFill>
            <a:latin typeface="Cambria"/>
            <a:ea typeface="+mn-ea"/>
            <a:cs typeface="+mn-cs"/>
          </a:endParaRPr>
        </a:p>
      </dsp:txBody>
      <dsp:txXfrm>
        <a:off x="3738844" y="569400"/>
        <a:ext cx="3296056" cy="1123105"/>
      </dsp:txXfrm>
    </dsp:sp>
    <dsp:sp modelId="{08D536FC-FE55-4E5F-B9CC-61574A1BEA55}">
      <dsp:nvSpPr>
        <dsp:cNvPr id="0" name=""/>
        <dsp:cNvSpPr/>
      </dsp:nvSpPr>
      <dsp:spPr>
        <a:xfrm>
          <a:off x="3720464" y="1928801"/>
          <a:ext cx="3417570" cy="1244619"/>
        </a:xfrm>
        <a:prstGeom prst="roundRect">
          <a:avLst/>
        </a:prstGeom>
        <a:solidFill>
          <a:sysClr val="window" lastClr="FFFFFF">
            <a:alpha val="90000"/>
            <a:hueOff val="0"/>
            <a:satOff val="0"/>
            <a:lumOff val="0"/>
            <a:alphaOff val="0"/>
          </a:sysClr>
        </a:solidFill>
        <a:ln w="19050" cap="flat" cmpd="sng" algn="ctr">
          <a:solidFill>
            <a:srgbClr val="B83D68">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MA" sz="3200" kern="1200" dirty="0" smtClean="0">
              <a:solidFill>
                <a:sysClr val="windowText" lastClr="000000">
                  <a:hueOff val="0"/>
                  <a:satOff val="0"/>
                  <a:lumOff val="0"/>
                  <a:alphaOff val="0"/>
                </a:sysClr>
              </a:solidFill>
              <a:latin typeface="Cambria"/>
              <a:ea typeface="+mn-ea"/>
              <a:cs typeface="Times New Roman"/>
            </a:rPr>
            <a:t>تثمين العناصر الإيجابية في إنجازات المتعلمين.</a:t>
          </a:r>
          <a:endParaRPr lang="fr-FR" sz="3200" kern="1200" dirty="0">
            <a:solidFill>
              <a:sysClr val="windowText" lastClr="000000">
                <a:hueOff val="0"/>
                <a:satOff val="0"/>
                <a:lumOff val="0"/>
                <a:alphaOff val="0"/>
              </a:sysClr>
            </a:solidFill>
            <a:latin typeface="Cambria"/>
            <a:ea typeface="+mn-ea"/>
            <a:cs typeface="+mn-cs"/>
          </a:endParaRPr>
        </a:p>
      </dsp:txBody>
      <dsp:txXfrm>
        <a:off x="3781221" y="1989558"/>
        <a:ext cx="3296056" cy="1123105"/>
      </dsp:txXfrm>
    </dsp:sp>
    <dsp:sp modelId="{79590326-011A-45CE-9FD1-E7BE3D061ED9}">
      <dsp:nvSpPr>
        <dsp:cNvPr id="0" name=""/>
        <dsp:cNvSpPr/>
      </dsp:nvSpPr>
      <dsp:spPr>
        <a:xfrm>
          <a:off x="3720464" y="3328998"/>
          <a:ext cx="3417570" cy="1244619"/>
        </a:xfrm>
        <a:prstGeom prst="roundRect">
          <a:avLst/>
        </a:prstGeom>
        <a:solidFill>
          <a:sysClr val="window" lastClr="FFFFFF">
            <a:alpha val="90000"/>
            <a:hueOff val="0"/>
            <a:satOff val="0"/>
            <a:lumOff val="0"/>
            <a:alphaOff val="0"/>
          </a:sysClr>
        </a:solidFill>
        <a:ln w="19050" cap="flat" cmpd="sng" algn="ctr">
          <a:solidFill>
            <a:srgbClr val="B83D68">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MA" sz="3200" kern="1200" dirty="0" smtClean="0">
              <a:solidFill>
                <a:sysClr val="windowText" lastClr="000000">
                  <a:hueOff val="0"/>
                  <a:satOff val="0"/>
                  <a:lumOff val="0"/>
                  <a:alphaOff val="0"/>
                </a:sysClr>
              </a:solidFill>
              <a:latin typeface="Cambria"/>
              <a:ea typeface="+mn-ea"/>
              <a:cs typeface="Times New Roman"/>
            </a:rPr>
            <a:t>تشخيص تعثرات المتعلمين بشكل دقيق.</a:t>
          </a:r>
          <a:endParaRPr lang="fr-FR" sz="3200" kern="1200" dirty="0">
            <a:solidFill>
              <a:sysClr val="windowText" lastClr="000000">
                <a:hueOff val="0"/>
                <a:satOff val="0"/>
                <a:lumOff val="0"/>
                <a:alphaOff val="0"/>
              </a:sysClr>
            </a:solidFill>
            <a:latin typeface="Cambria"/>
            <a:ea typeface="+mn-ea"/>
            <a:cs typeface="+mn-cs"/>
          </a:endParaRPr>
        </a:p>
      </dsp:txBody>
      <dsp:txXfrm>
        <a:off x="3781221" y="3389755"/>
        <a:ext cx="3296056" cy="112310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a:xfrm>
            <a:off x="457200" y="6477000"/>
            <a:ext cx="2133600" cy="244475"/>
          </a:xfrm>
        </p:spPr>
        <p:txBody>
          <a:bodyPr/>
          <a:lstStyle>
            <a:lvl1pPr>
              <a:defRPr/>
            </a:lvl1pPr>
          </a:lstStyle>
          <a:p>
            <a:endParaRPr lang="en-US"/>
          </a:p>
        </p:txBody>
      </p:sp>
      <p:sp>
        <p:nvSpPr>
          <p:cNvPr id="3077" name="Rectangle 5"/>
          <p:cNvSpPr>
            <a:spLocks noGrp="1" noChangeArrowheads="1"/>
          </p:cNvSpPr>
          <p:nvPr>
            <p:ph type="ftr" sz="quarter" idx="3"/>
          </p:nvPr>
        </p:nvSpPr>
        <p:spPr>
          <a:xfrm>
            <a:off x="3124200" y="6477000"/>
            <a:ext cx="2895600" cy="244475"/>
          </a:xfrm>
        </p:spPr>
        <p:txBody>
          <a:bodyPr/>
          <a:lstStyle>
            <a:lvl1pPr>
              <a:defRPr/>
            </a:lvl1pPr>
          </a:lstStyle>
          <a:p>
            <a:endParaRPr lang="en-US"/>
          </a:p>
        </p:txBody>
      </p:sp>
      <p:sp>
        <p:nvSpPr>
          <p:cNvPr id="3078" name="Rectangle 6"/>
          <p:cNvSpPr>
            <a:spLocks noGrp="1" noChangeArrowheads="1"/>
          </p:cNvSpPr>
          <p:nvPr>
            <p:ph type="sldNum" sz="quarter" idx="4"/>
          </p:nvPr>
        </p:nvSpPr>
        <p:spPr>
          <a:xfrm>
            <a:off x="6553200" y="6477000"/>
            <a:ext cx="2133600" cy="244475"/>
          </a:xfrm>
        </p:spPr>
        <p:txBody>
          <a:bodyPr/>
          <a:lstStyle>
            <a:lvl1pPr>
              <a:defRPr/>
            </a:lvl1pPr>
          </a:lstStyle>
          <a:p>
            <a:fld id="{EFA012D4-AA6C-4CED-A433-16D2BC7EFE5D}" type="slidenum">
              <a:rPr lang="en-US"/>
              <a:pPr/>
              <a:t>‹#›</a:t>
            </a:fld>
            <a:endParaRPr lang="en-US"/>
          </a:p>
        </p:txBody>
      </p:sp>
      <p:grpSp>
        <p:nvGrpSpPr>
          <p:cNvPr id="3088" name="Group 16"/>
          <p:cNvGrpSpPr>
            <a:grpSpLocks/>
          </p:cNvGrpSpPr>
          <p:nvPr/>
        </p:nvGrpSpPr>
        <p:grpSpPr bwMode="auto">
          <a:xfrm>
            <a:off x="4114800" y="5691188"/>
            <a:ext cx="1079500" cy="633412"/>
            <a:chOff x="2680" y="3678"/>
            <a:chExt cx="680" cy="399"/>
          </a:xfrm>
        </p:grpSpPr>
        <p:sp>
          <p:nvSpPr>
            <p:cNvPr id="3086" name="Text Box 14"/>
            <p:cNvSpPr txBox="1">
              <a:spLocks noChangeArrowheads="1"/>
            </p:cNvSpPr>
            <p:nvPr/>
          </p:nvSpPr>
          <p:spPr bwMode="gray">
            <a:xfrm>
              <a:off x="2680" y="3789"/>
              <a:ext cx="6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a:solidFill>
                    <a:schemeClr val="bg1"/>
                  </a:solidFill>
                </a:rPr>
                <a:t>LOGO</a:t>
              </a:r>
            </a:p>
          </p:txBody>
        </p:sp>
        <p:sp>
          <p:nvSpPr>
            <p:cNvPr id="3087" name="AutoShape 15"/>
            <p:cNvSpPr>
              <a:spLocks noChangeArrowheads="1"/>
            </p:cNvSpPr>
            <p:nvPr/>
          </p:nvSpPr>
          <p:spPr bwMode="gray">
            <a:xfrm rot="5400000">
              <a:off x="2928" y="3493"/>
              <a:ext cx="172" cy="542"/>
            </a:xfrm>
            <a:prstGeom prst="moon">
              <a:avLst>
                <a:gd name="adj" fmla="val 21208"/>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3074" name="Rectangle 2"/>
          <p:cNvSpPr>
            <a:spLocks noGrp="1" noChangeArrowheads="1"/>
          </p:cNvSpPr>
          <p:nvPr>
            <p:ph type="ctrTitle"/>
          </p:nvPr>
        </p:nvSpPr>
        <p:spPr>
          <a:xfrm>
            <a:off x="685800" y="1339850"/>
            <a:ext cx="7696200" cy="1241425"/>
          </a:xfrm>
          <a:effectLst>
            <a:outerShdw dist="53882" dir="2700000" algn="ctr" rotWithShape="0">
              <a:schemeClr val="tx1"/>
            </a:outerShdw>
          </a:effectLst>
        </p:spPr>
        <p:txBody>
          <a:bodyPr/>
          <a:lstStyle>
            <a:lvl1pPr>
              <a:defRPr sz="52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685800" y="2743200"/>
            <a:ext cx="6324600" cy="381000"/>
          </a:xfrm>
        </p:spPr>
        <p:txBody>
          <a:bodyPr/>
          <a:lstStyle>
            <a:lvl1pPr marL="0" indent="0">
              <a:buFont typeface="Wingdings" pitchFamily="2" charset="2"/>
              <a:buNone/>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8602E4-6C84-497E-95BF-1837BC6EB711}" type="slidenum">
              <a:rPr lang="en-US"/>
              <a:pPr/>
              <a:t>‹#›</a:t>
            </a:fld>
            <a:endParaRPr lang="en-US"/>
          </a:p>
        </p:txBody>
      </p:sp>
    </p:spTree>
    <p:extLst>
      <p:ext uri="{BB962C8B-B14F-4D97-AF65-F5344CB8AC3E}">
        <p14:creationId xmlns:p14="http://schemas.microsoft.com/office/powerpoint/2010/main" val="323521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9900" y="152400"/>
            <a:ext cx="2095500" cy="6172200"/>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533400" y="152400"/>
            <a:ext cx="61341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797B15-C80D-489B-9A06-B1176ED85EF1}" type="slidenum">
              <a:rPr lang="en-US"/>
              <a:pPr/>
              <a:t>‹#›</a:t>
            </a:fld>
            <a:endParaRPr lang="en-US"/>
          </a:p>
        </p:txBody>
      </p:sp>
    </p:spTree>
    <p:extLst>
      <p:ext uri="{BB962C8B-B14F-4D97-AF65-F5344CB8AC3E}">
        <p14:creationId xmlns:p14="http://schemas.microsoft.com/office/powerpoint/2010/main" val="571344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620000" cy="563563"/>
          </a:xfrm>
        </p:spPr>
        <p:txBody>
          <a:bodyPr/>
          <a:lstStyle/>
          <a:p>
            <a:r>
              <a:rPr lang="en-US" smtClean="0"/>
              <a:t>Click to edit Master title style</a:t>
            </a:r>
            <a:endParaRPr lang="fr-FR"/>
          </a:p>
        </p:txBody>
      </p:sp>
      <p:sp>
        <p:nvSpPr>
          <p:cNvPr id="3" name="Table Placeholder 2"/>
          <p:cNvSpPr>
            <a:spLocks noGrp="1"/>
          </p:cNvSpPr>
          <p:nvPr>
            <p:ph type="tbl" idx="1"/>
          </p:nvPr>
        </p:nvSpPr>
        <p:spPr>
          <a:xfrm>
            <a:off x="533400" y="1066800"/>
            <a:ext cx="8229600" cy="5257800"/>
          </a:xfrm>
        </p:spPr>
        <p:txBody>
          <a:bodyPr/>
          <a:lstStyle/>
          <a:p>
            <a:r>
              <a:rPr lang="en-US" smtClean="0"/>
              <a:t>Click icon to add table</a:t>
            </a:r>
            <a:endParaRPr lang="fr-FR"/>
          </a:p>
        </p:txBody>
      </p:sp>
      <p:sp>
        <p:nvSpPr>
          <p:cNvPr id="4" name="Date Placeholder 3"/>
          <p:cNvSpPr>
            <a:spLocks noGrp="1"/>
          </p:cNvSpPr>
          <p:nvPr>
            <p:ph type="dt" sz="half" idx="10"/>
          </p:nvPr>
        </p:nvSpPr>
        <p:spPr>
          <a:xfrm>
            <a:off x="457200" y="6586538"/>
            <a:ext cx="2133600" cy="228600"/>
          </a:xfrm>
        </p:spPr>
        <p:txBody>
          <a:bodyPr/>
          <a:lstStyle>
            <a:lvl1pPr>
              <a:defRPr/>
            </a:lvl1pPr>
          </a:lstStyle>
          <a:p>
            <a:endParaRPr lang="en-US"/>
          </a:p>
        </p:txBody>
      </p:sp>
      <p:sp>
        <p:nvSpPr>
          <p:cNvPr id="5" name="Footer Placeholder 4"/>
          <p:cNvSpPr>
            <a:spLocks noGrp="1"/>
          </p:cNvSpPr>
          <p:nvPr>
            <p:ph type="ftr" sz="quarter" idx="11"/>
          </p:nvPr>
        </p:nvSpPr>
        <p:spPr>
          <a:xfrm>
            <a:off x="3124200" y="6586538"/>
            <a:ext cx="2895600" cy="2286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586538"/>
            <a:ext cx="2133600" cy="228600"/>
          </a:xfrm>
        </p:spPr>
        <p:txBody>
          <a:bodyPr/>
          <a:lstStyle>
            <a:lvl1pPr>
              <a:defRPr/>
            </a:lvl1pPr>
          </a:lstStyle>
          <a:p>
            <a:fld id="{BC8B578B-3F25-46F2-B7F1-A15C255B95D7}" type="slidenum">
              <a:rPr lang="en-US"/>
              <a:pPr/>
              <a:t>‹#›</a:t>
            </a:fld>
            <a:endParaRPr lang="en-US"/>
          </a:p>
        </p:txBody>
      </p:sp>
    </p:spTree>
    <p:extLst>
      <p:ext uri="{BB962C8B-B14F-4D97-AF65-F5344CB8AC3E}">
        <p14:creationId xmlns:p14="http://schemas.microsoft.com/office/powerpoint/2010/main" val="31307539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269550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809750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020524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2993009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BE">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769358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BE">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4180321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BE">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800440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1FBBDA-2628-4FEE-A6E8-5205224E88D7}" type="slidenum">
              <a:rPr lang="en-US"/>
              <a:pPr/>
              <a:t>‹#›</a:t>
            </a:fld>
            <a:endParaRPr lang="en-US"/>
          </a:p>
        </p:txBody>
      </p:sp>
    </p:spTree>
    <p:extLst>
      <p:ext uri="{BB962C8B-B14F-4D97-AF65-F5344CB8AC3E}">
        <p14:creationId xmlns:p14="http://schemas.microsoft.com/office/powerpoint/2010/main" val="14504412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1974404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4057592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1186371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4671654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574675" y="304800"/>
            <a:ext cx="8001000" cy="1216025"/>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566738" y="1752600"/>
            <a:ext cx="8001000" cy="4267200"/>
          </a:xfrm>
        </p:spPr>
        <p:txBody>
          <a:bodyPr/>
          <a:lstStyle/>
          <a:p>
            <a:pPr lvl="0"/>
            <a:endParaRPr lang="fr-FR"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fr-FR">
              <a:solidFill>
                <a:prstClr val="black">
                  <a:tint val="75000"/>
                </a:prstClr>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fr-FR">
              <a:solidFill>
                <a:prstClr val="black">
                  <a:tint val="75000"/>
                </a:prstClr>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EE5EC818-D40E-4967-A3D1-C5A6168C1B07}" type="slidenum">
              <a:rPr lang="fr-FR">
                <a:solidFill>
                  <a:prstClr val="black">
                    <a:tint val="75000"/>
                  </a:prstClr>
                </a:solidFill>
              </a:rPr>
              <a:pPr>
                <a:defRPr/>
              </a:pPr>
              <a:t>‹#›</a:t>
            </a:fld>
            <a:endParaRPr lang="fr-FR">
              <a:solidFill>
                <a:prstClr val="black">
                  <a:tint val="75000"/>
                </a:prstClr>
              </a:solidFill>
            </a:endParaRPr>
          </a:p>
        </p:txBody>
      </p:sp>
    </p:spTree>
    <p:extLst>
      <p:ext uri="{BB962C8B-B14F-4D97-AF65-F5344CB8AC3E}">
        <p14:creationId xmlns:p14="http://schemas.microsoft.com/office/powerpoint/2010/main" val="2370209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306876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169385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8493456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947654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BE">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455033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76D80F-771C-4026-999E-AA77B96EDA76}" type="slidenum">
              <a:rPr lang="en-US"/>
              <a:pPr/>
              <a:t>‹#›</a:t>
            </a:fld>
            <a:endParaRPr lang="en-US"/>
          </a:p>
        </p:txBody>
      </p:sp>
    </p:spTree>
    <p:extLst>
      <p:ext uri="{BB962C8B-B14F-4D97-AF65-F5344CB8AC3E}">
        <p14:creationId xmlns:p14="http://schemas.microsoft.com/office/powerpoint/2010/main" val="38102861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BE">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2518195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BE">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1287541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701030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0904174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3101109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3493668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574675" y="304800"/>
            <a:ext cx="8001000" cy="1216025"/>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566738" y="1752600"/>
            <a:ext cx="8001000" cy="4267200"/>
          </a:xfrm>
        </p:spPr>
        <p:txBody>
          <a:bodyPr/>
          <a:lstStyle/>
          <a:p>
            <a:pPr lvl="0"/>
            <a:endParaRPr lang="fr-FR"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fr-FR">
              <a:solidFill>
                <a:prstClr val="black">
                  <a:tint val="75000"/>
                </a:prstClr>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fr-FR">
              <a:solidFill>
                <a:prstClr val="black">
                  <a:tint val="75000"/>
                </a:prstClr>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EE5EC818-D40E-4967-A3D1-C5A6168C1B07}" type="slidenum">
              <a:rPr lang="fr-FR">
                <a:solidFill>
                  <a:prstClr val="black">
                    <a:tint val="75000"/>
                  </a:prstClr>
                </a:solidFill>
              </a:rPr>
              <a:pPr>
                <a:defRPr/>
              </a:pPr>
              <a:t>‹#›</a:t>
            </a:fld>
            <a:endParaRPr lang="fr-FR">
              <a:solidFill>
                <a:prstClr val="black">
                  <a:tint val="75000"/>
                </a:prstClr>
              </a:solidFill>
            </a:endParaRPr>
          </a:p>
        </p:txBody>
      </p:sp>
    </p:spTree>
    <p:extLst>
      <p:ext uri="{BB962C8B-B14F-4D97-AF65-F5344CB8AC3E}">
        <p14:creationId xmlns:p14="http://schemas.microsoft.com/office/powerpoint/2010/main" val="36115389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1073086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1273195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168689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533400" y="10668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724400" y="10668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DB6EFD4-541A-48B5-907A-B571E94DD148}" type="slidenum">
              <a:rPr lang="en-US"/>
              <a:pPr/>
              <a:t>‹#›</a:t>
            </a:fld>
            <a:endParaRPr lang="en-US"/>
          </a:p>
        </p:txBody>
      </p:sp>
    </p:spTree>
    <p:extLst>
      <p:ext uri="{BB962C8B-B14F-4D97-AF65-F5344CB8AC3E}">
        <p14:creationId xmlns:p14="http://schemas.microsoft.com/office/powerpoint/2010/main" val="41602159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662005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BE">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6062862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BE">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7613323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BE">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27540534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077169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BE">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9644482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11967514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solidFill>
                  <a:prstClr val="black">
                    <a:tint val="75000"/>
                  </a:prstClr>
                </a:solidFill>
              </a:rPr>
              <a:pPr/>
              <a:t>25/08/2016</a:t>
            </a:fld>
            <a:endParaRPr lang="fr-BE">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BE">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solidFill>
                  <a:prstClr val="black">
                    <a:tint val="75000"/>
                  </a:prstClr>
                </a:solidFill>
              </a:rPr>
              <a:pPr/>
              <a:t>‹#›</a:t>
            </a:fld>
            <a:endParaRPr lang="fr-BE">
              <a:solidFill>
                <a:prstClr val="black">
                  <a:tint val="75000"/>
                </a:prstClr>
              </a:solidFill>
            </a:endParaRPr>
          </a:p>
        </p:txBody>
      </p:sp>
    </p:spTree>
    <p:extLst>
      <p:ext uri="{BB962C8B-B14F-4D97-AF65-F5344CB8AC3E}">
        <p14:creationId xmlns:p14="http://schemas.microsoft.com/office/powerpoint/2010/main" val="377266413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574675" y="304800"/>
            <a:ext cx="8001000" cy="1216025"/>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566738" y="1752600"/>
            <a:ext cx="8001000" cy="4267200"/>
          </a:xfrm>
        </p:spPr>
        <p:txBody>
          <a:bodyPr/>
          <a:lstStyle/>
          <a:p>
            <a:pPr lvl="0"/>
            <a:endParaRPr lang="fr-FR"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fr-FR">
              <a:solidFill>
                <a:prstClr val="black">
                  <a:tint val="75000"/>
                </a:prstClr>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fr-FR">
              <a:solidFill>
                <a:prstClr val="black">
                  <a:tint val="75000"/>
                </a:prstClr>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EE5EC818-D40E-4967-A3D1-C5A6168C1B07}" type="slidenum">
              <a:rPr lang="fr-FR">
                <a:solidFill>
                  <a:prstClr val="black">
                    <a:tint val="75000"/>
                  </a:prstClr>
                </a:solidFill>
              </a:rPr>
              <a:pPr>
                <a:defRPr/>
              </a:pPr>
              <a:t>‹#›</a:t>
            </a:fld>
            <a:endParaRPr lang="fr-FR">
              <a:solidFill>
                <a:prstClr val="black">
                  <a:tint val="75000"/>
                </a:prstClr>
              </a:solidFill>
            </a:endParaRPr>
          </a:p>
        </p:txBody>
      </p:sp>
    </p:spTree>
    <p:extLst>
      <p:ext uri="{BB962C8B-B14F-4D97-AF65-F5344CB8AC3E}">
        <p14:creationId xmlns:p14="http://schemas.microsoft.com/office/powerpoint/2010/main" val="3188900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4103C09-627C-474C-9EFE-F0491D336FF2}" type="slidenum">
              <a:rPr lang="en-US"/>
              <a:pPr/>
              <a:t>‹#›</a:t>
            </a:fld>
            <a:endParaRPr lang="en-US"/>
          </a:p>
        </p:txBody>
      </p:sp>
    </p:spTree>
    <p:extLst>
      <p:ext uri="{BB962C8B-B14F-4D97-AF65-F5344CB8AC3E}">
        <p14:creationId xmlns:p14="http://schemas.microsoft.com/office/powerpoint/2010/main" val="3196902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5DC352F-DF44-4771-B87F-788A5E530CDF}" type="slidenum">
              <a:rPr lang="en-US"/>
              <a:pPr/>
              <a:t>‹#›</a:t>
            </a:fld>
            <a:endParaRPr lang="en-US"/>
          </a:p>
        </p:txBody>
      </p:sp>
    </p:spTree>
    <p:extLst>
      <p:ext uri="{BB962C8B-B14F-4D97-AF65-F5344CB8AC3E}">
        <p14:creationId xmlns:p14="http://schemas.microsoft.com/office/powerpoint/2010/main" val="1617897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E7C22D-2950-48B5-8CDE-A7D0A7CFA92F}" type="slidenum">
              <a:rPr lang="en-US"/>
              <a:pPr/>
              <a:t>‹#›</a:t>
            </a:fld>
            <a:endParaRPr lang="en-US"/>
          </a:p>
        </p:txBody>
      </p:sp>
    </p:spTree>
    <p:extLst>
      <p:ext uri="{BB962C8B-B14F-4D97-AF65-F5344CB8AC3E}">
        <p14:creationId xmlns:p14="http://schemas.microsoft.com/office/powerpoint/2010/main" val="2198087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EF9360A-0DAE-4CE9-A026-0796FAF0C094}" type="slidenum">
              <a:rPr lang="en-US"/>
              <a:pPr/>
              <a:t>‹#›</a:t>
            </a:fld>
            <a:endParaRPr lang="en-US"/>
          </a:p>
        </p:txBody>
      </p:sp>
    </p:spTree>
    <p:extLst>
      <p:ext uri="{BB962C8B-B14F-4D97-AF65-F5344CB8AC3E}">
        <p14:creationId xmlns:p14="http://schemas.microsoft.com/office/powerpoint/2010/main" val="3100389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4B3F54-B6E0-4E2A-8BAA-8CF034107E3B}" type="slidenum">
              <a:rPr lang="en-US"/>
              <a:pPr/>
              <a:t>‹#›</a:t>
            </a:fld>
            <a:endParaRPr lang="en-US"/>
          </a:p>
        </p:txBody>
      </p:sp>
    </p:spTree>
    <p:extLst>
      <p:ext uri="{BB962C8B-B14F-4D97-AF65-F5344CB8AC3E}">
        <p14:creationId xmlns:p14="http://schemas.microsoft.com/office/powerpoint/2010/main" val="2047715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67" name="AutoShape 43"/>
          <p:cNvSpPr>
            <a:spLocks noChangeArrowheads="1"/>
          </p:cNvSpPr>
          <p:nvPr/>
        </p:nvSpPr>
        <p:spPr bwMode="white">
          <a:xfrm>
            <a:off x="239713" y="773113"/>
            <a:ext cx="8653462" cy="5780087"/>
          </a:xfrm>
          <a:prstGeom prst="roundRect">
            <a:avLst>
              <a:gd name="adj" fmla="val 6648"/>
            </a:avLst>
          </a:prstGeom>
          <a:gradFill rotWithShape="1">
            <a:gsLst>
              <a:gs pos="0">
                <a:schemeClr val="bg2"/>
              </a:gs>
              <a:gs pos="50000">
                <a:schemeClr val="bg2">
                  <a:gamma/>
                  <a:tint val="21176"/>
                  <a:invGamma/>
                </a:schemeClr>
              </a:gs>
              <a:gs pos="100000">
                <a:schemeClr val="bg2"/>
              </a:gs>
            </a:gsLst>
            <a:lin ang="5400000" scaled="1"/>
          </a:gradFill>
          <a:ln>
            <a:noFill/>
          </a:ln>
          <a:effectLst/>
          <a:extLst>
            <a:ext uri="{91240B29-F687-4F45-9708-019B960494DF}">
              <a14:hiddenLine xmlns:a14="http://schemas.microsoft.com/office/drawing/2010/main" w="2857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66" name="AutoShape 42"/>
          <p:cNvSpPr>
            <a:spLocks noChangeArrowheads="1"/>
          </p:cNvSpPr>
          <p:nvPr/>
        </p:nvSpPr>
        <p:spPr bwMode="auto">
          <a:xfrm>
            <a:off x="304800" y="838200"/>
            <a:ext cx="8534400" cy="5649913"/>
          </a:xfrm>
          <a:prstGeom prst="roundRect">
            <a:avLst>
              <a:gd name="adj" fmla="val 6250"/>
            </a:avLst>
          </a:prstGeom>
          <a:solidFill>
            <a:schemeClr val="bg1">
              <a:alpha val="89999"/>
            </a:schemeClr>
          </a:solidFill>
          <a:ln>
            <a:noFill/>
          </a:ln>
          <a:effectLst/>
          <a:extLst>
            <a:ext uri="{91240B29-F687-4F45-9708-019B960494DF}">
              <a14:hiddenLine xmlns:a14="http://schemas.microsoft.com/office/drawing/2010/main" w="2857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57" name="AutoShape 33"/>
          <p:cNvSpPr>
            <a:spLocks noChangeArrowheads="1"/>
          </p:cNvSpPr>
          <p:nvPr/>
        </p:nvSpPr>
        <p:spPr bwMode="gray">
          <a:xfrm rot="-37800000">
            <a:off x="163513" y="338138"/>
            <a:ext cx="381000" cy="228600"/>
          </a:xfrm>
          <a:prstGeom prst="triangle">
            <a:avLst>
              <a:gd name="adj" fmla="val 50000"/>
            </a:avLst>
          </a:prstGeom>
          <a:solidFill>
            <a:schemeClr val="tx1">
              <a:alpha val="84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58" name="AutoShape 34"/>
          <p:cNvSpPr>
            <a:spLocks noChangeArrowheads="1"/>
          </p:cNvSpPr>
          <p:nvPr/>
        </p:nvSpPr>
        <p:spPr bwMode="gray">
          <a:xfrm rot="-37800000">
            <a:off x="468313" y="338138"/>
            <a:ext cx="381000" cy="228600"/>
          </a:xfrm>
          <a:prstGeom prst="triangle">
            <a:avLst>
              <a:gd name="adj" fmla="val 50000"/>
            </a:avLst>
          </a:prstGeom>
          <a:solidFill>
            <a:schemeClr val="tx1">
              <a:alpha val="56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59" name="AutoShape 35"/>
          <p:cNvSpPr>
            <a:spLocks noChangeArrowheads="1"/>
          </p:cNvSpPr>
          <p:nvPr/>
        </p:nvSpPr>
        <p:spPr bwMode="gray">
          <a:xfrm rot="-37800000">
            <a:off x="773113" y="338138"/>
            <a:ext cx="381000" cy="228600"/>
          </a:xfrm>
          <a:prstGeom prst="triangle">
            <a:avLst>
              <a:gd name="adj" fmla="val 50000"/>
            </a:avLst>
          </a:prstGeom>
          <a:solidFill>
            <a:schemeClr val="tx1">
              <a:alpha val="27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27" name="Rectangle 3"/>
          <p:cNvSpPr>
            <a:spLocks noGrp="1" noChangeArrowheads="1"/>
          </p:cNvSpPr>
          <p:nvPr>
            <p:ph type="body"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586538"/>
            <a:ext cx="2133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bg1"/>
                </a:solidFill>
              </a:defRPr>
            </a:lvl1pPr>
          </a:lstStyle>
          <a:p>
            <a:endParaRPr lang="en-US"/>
          </a:p>
        </p:txBody>
      </p:sp>
      <p:sp>
        <p:nvSpPr>
          <p:cNvPr id="1029" name="Rectangle 5"/>
          <p:cNvSpPr>
            <a:spLocks noGrp="1" noChangeArrowheads="1"/>
          </p:cNvSpPr>
          <p:nvPr>
            <p:ph type="ftr" sz="quarter" idx="3"/>
          </p:nvPr>
        </p:nvSpPr>
        <p:spPr bwMode="auto">
          <a:xfrm>
            <a:off x="3124200" y="6586538"/>
            <a:ext cx="2895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solidFill>
                  <a:schemeClr val="bg1"/>
                </a:solidFill>
              </a:defRPr>
            </a:lvl1pPr>
          </a:lstStyle>
          <a:p>
            <a:endParaRPr lang="en-US"/>
          </a:p>
        </p:txBody>
      </p:sp>
      <p:sp>
        <p:nvSpPr>
          <p:cNvPr id="1030" name="Rectangle 6"/>
          <p:cNvSpPr>
            <a:spLocks noGrp="1" noChangeArrowheads="1"/>
          </p:cNvSpPr>
          <p:nvPr>
            <p:ph type="sldNum" sz="quarter" idx="4"/>
          </p:nvPr>
        </p:nvSpPr>
        <p:spPr bwMode="auto">
          <a:xfrm>
            <a:off x="6553200" y="6586538"/>
            <a:ext cx="2133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bg1"/>
                </a:solidFill>
              </a:defRPr>
            </a:lvl1pPr>
          </a:lstStyle>
          <a:p>
            <a:fld id="{8B956EAB-4CE8-4EF8-A3F3-9C0C5D461E19}" type="slidenum">
              <a:rPr lang="en-US"/>
              <a:pPr/>
              <a:t>‹#›</a:t>
            </a:fld>
            <a:endParaRPr lang="en-US"/>
          </a:p>
        </p:txBody>
      </p:sp>
      <p:sp>
        <p:nvSpPr>
          <p:cNvPr id="1026" name="Rectangle 2"/>
          <p:cNvSpPr>
            <a:spLocks noGrp="1" noChangeArrowheads="1"/>
          </p:cNvSpPr>
          <p:nvPr>
            <p:ph type="title"/>
          </p:nvPr>
        </p:nvSpPr>
        <p:spPr bwMode="auto">
          <a:xfrm>
            <a:off x="1295400" y="152400"/>
            <a:ext cx="7620000" cy="563563"/>
          </a:xfrm>
          <a:prstGeom prst="rect">
            <a:avLst/>
          </a:prstGeom>
          <a:noFill/>
          <a:ln>
            <a:noFill/>
          </a:ln>
          <a:effectLst>
            <a:outerShdw dist="35921" dir="2700000"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charset="0"/>
        </a:defRPr>
      </a:lvl2pPr>
      <a:lvl3pPr algn="l" rtl="0" eaLnBrk="1" fontAlgn="base" hangingPunct="1">
        <a:spcBef>
          <a:spcPct val="0"/>
        </a:spcBef>
        <a:spcAft>
          <a:spcPct val="0"/>
        </a:spcAft>
        <a:defRPr sz="3200" b="1">
          <a:solidFill>
            <a:schemeClr val="bg1"/>
          </a:solidFill>
          <a:latin typeface="Arial" charset="0"/>
        </a:defRPr>
      </a:lvl3pPr>
      <a:lvl4pPr algn="l" rtl="0" eaLnBrk="1" fontAlgn="base" hangingPunct="1">
        <a:spcBef>
          <a:spcPct val="0"/>
        </a:spcBef>
        <a:spcAft>
          <a:spcPct val="0"/>
        </a:spcAft>
        <a:defRPr sz="3200" b="1">
          <a:solidFill>
            <a:schemeClr val="bg1"/>
          </a:solidFill>
          <a:latin typeface="Arial" charset="0"/>
        </a:defRPr>
      </a:lvl4pPr>
      <a:lvl5pPr algn="l" rtl="0" eaLnBrk="1" fontAlgn="base" hangingPunct="1">
        <a:spcBef>
          <a:spcPct val="0"/>
        </a:spcBef>
        <a:spcAft>
          <a:spcPct val="0"/>
        </a:spcAft>
        <a:defRPr sz="3200" b="1">
          <a:solidFill>
            <a:schemeClr val="bg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600">
          <a:solidFill>
            <a:schemeClr val="tx1"/>
          </a:solidFill>
          <a:latin typeface="+mn-lt"/>
        </a:defRPr>
      </a:lvl2pPr>
      <a:lvl3pPr marL="1143000" indent="-228600" algn="l" rtl="0" eaLnBrk="1" fontAlgn="base" hangingPunct="1">
        <a:spcBef>
          <a:spcPct val="20000"/>
        </a:spcBef>
        <a:spcAft>
          <a:spcPct val="0"/>
        </a:spcAft>
        <a:buClr>
          <a:schemeClr val="accent2"/>
        </a:buClr>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B0F0">
            <a:alpha val="33000"/>
          </a:srgb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A309A6D-C09C-4548-B29A-6CF363A7E532}" type="datetimeFigureOut">
              <a:rPr lang="fr-FR" smtClean="0">
                <a:solidFill>
                  <a:prstClr val="black">
                    <a:tint val="75000"/>
                  </a:prstClr>
                </a:solidFill>
                <a:latin typeface="Calibri"/>
              </a:rPr>
              <a:pPr fontAlgn="auto">
                <a:spcBef>
                  <a:spcPts val="0"/>
                </a:spcBef>
                <a:spcAft>
                  <a:spcPts val="0"/>
                </a:spcAft>
              </a:pPr>
              <a:t>25/08/2016</a:t>
            </a:fld>
            <a:endParaRPr lang="fr-BE">
              <a:solidFill>
                <a:prstClr val="black">
                  <a:tint val="75000"/>
                </a:prstClr>
              </a:solidFill>
              <a:latin typeface="Calibri"/>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fr-BE">
              <a:solidFill>
                <a:prstClr val="black">
                  <a:tint val="75000"/>
                </a:prstClr>
              </a:solidFill>
              <a:latin typeface="Calibri"/>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CF4668DC-857F-487D-BFFA-8C0CA5037977}" type="slidenum">
              <a:rPr lang="fr-BE" smtClean="0">
                <a:solidFill>
                  <a:prstClr val="black">
                    <a:tint val="75000"/>
                  </a:prstClr>
                </a:solidFill>
                <a:latin typeface="Calibri"/>
              </a:rPr>
              <a:pPr fontAlgn="auto">
                <a:spcBef>
                  <a:spcPts val="0"/>
                </a:spcBef>
                <a:spcAft>
                  <a:spcPts val="0"/>
                </a:spcAft>
              </a:pPr>
              <a:t>‹#›</a:t>
            </a:fld>
            <a:endParaRPr lang="fr-BE">
              <a:solidFill>
                <a:prstClr val="black">
                  <a:tint val="75000"/>
                </a:prstClr>
              </a:solidFill>
              <a:latin typeface="Calibri"/>
            </a:endParaRPr>
          </a:p>
        </p:txBody>
      </p:sp>
    </p:spTree>
    <p:extLst>
      <p:ext uri="{BB962C8B-B14F-4D97-AF65-F5344CB8AC3E}">
        <p14:creationId xmlns:p14="http://schemas.microsoft.com/office/powerpoint/2010/main" val="391149724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B0F0">
            <a:alpha val="33000"/>
          </a:srgb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A309A6D-C09C-4548-B29A-6CF363A7E532}" type="datetimeFigureOut">
              <a:rPr lang="fr-FR" smtClean="0">
                <a:solidFill>
                  <a:prstClr val="black">
                    <a:tint val="75000"/>
                  </a:prstClr>
                </a:solidFill>
                <a:latin typeface="Calibri"/>
              </a:rPr>
              <a:pPr fontAlgn="auto">
                <a:spcBef>
                  <a:spcPts val="0"/>
                </a:spcBef>
                <a:spcAft>
                  <a:spcPts val="0"/>
                </a:spcAft>
              </a:pPr>
              <a:t>25/08/2016</a:t>
            </a:fld>
            <a:endParaRPr lang="fr-BE">
              <a:solidFill>
                <a:prstClr val="black">
                  <a:tint val="75000"/>
                </a:prstClr>
              </a:solidFill>
              <a:latin typeface="Calibri"/>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fr-BE">
              <a:solidFill>
                <a:prstClr val="black">
                  <a:tint val="75000"/>
                </a:prstClr>
              </a:solidFill>
              <a:latin typeface="Calibri"/>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CF4668DC-857F-487D-BFFA-8C0CA5037977}" type="slidenum">
              <a:rPr lang="fr-BE" smtClean="0">
                <a:solidFill>
                  <a:prstClr val="black">
                    <a:tint val="75000"/>
                  </a:prstClr>
                </a:solidFill>
                <a:latin typeface="Calibri"/>
              </a:rPr>
              <a:pPr fontAlgn="auto">
                <a:spcBef>
                  <a:spcPts val="0"/>
                </a:spcBef>
                <a:spcAft>
                  <a:spcPts val="0"/>
                </a:spcAft>
              </a:pPr>
              <a:t>‹#›</a:t>
            </a:fld>
            <a:endParaRPr lang="fr-BE">
              <a:solidFill>
                <a:prstClr val="black">
                  <a:tint val="75000"/>
                </a:prstClr>
              </a:solidFill>
              <a:latin typeface="Calibri"/>
            </a:endParaRPr>
          </a:p>
        </p:txBody>
      </p:sp>
    </p:spTree>
    <p:extLst>
      <p:ext uri="{BB962C8B-B14F-4D97-AF65-F5344CB8AC3E}">
        <p14:creationId xmlns:p14="http://schemas.microsoft.com/office/powerpoint/2010/main" val="14495563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B0F0">
            <a:alpha val="33000"/>
          </a:srgb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A309A6D-C09C-4548-B29A-6CF363A7E532}" type="datetimeFigureOut">
              <a:rPr lang="fr-FR" smtClean="0">
                <a:solidFill>
                  <a:prstClr val="black">
                    <a:tint val="75000"/>
                  </a:prstClr>
                </a:solidFill>
                <a:latin typeface="Calibri"/>
              </a:rPr>
              <a:pPr fontAlgn="auto">
                <a:spcBef>
                  <a:spcPts val="0"/>
                </a:spcBef>
                <a:spcAft>
                  <a:spcPts val="0"/>
                </a:spcAft>
              </a:pPr>
              <a:t>25/08/2016</a:t>
            </a:fld>
            <a:endParaRPr lang="fr-BE">
              <a:solidFill>
                <a:prstClr val="black">
                  <a:tint val="75000"/>
                </a:prstClr>
              </a:solidFill>
              <a:latin typeface="Calibri"/>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fr-BE">
              <a:solidFill>
                <a:prstClr val="black">
                  <a:tint val="75000"/>
                </a:prstClr>
              </a:solidFill>
              <a:latin typeface="Calibri"/>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CF4668DC-857F-487D-BFFA-8C0CA5037977}" type="slidenum">
              <a:rPr lang="fr-BE" smtClean="0">
                <a:solidFill>
                  <a:prstClr val="black">
                    <a:tint val="75000"/>
                  </a:prstClr>
                </a:solidFill>
                <a:latin typeface="Calibri"/>
              </a:rPr>
              <a:pPr fontAlgn="auto">
                <a:spcBef>
                  <a:spcPts val="0"/>
                </a:spcBef>
                <a:spcAft>
                  <a:spcPts val="0"/>
                </a:spcAft>
              </a:pPr>
              <a:t>‹#›</a:t>
            </a:fld>
            <a:endParaRPr lang="fr-BE">
              <a:solidFill>
                <a:prstClr val="black">
                  <a:tint val="75000"/>
                </a:prstClr>
              </a:solidFill>
              <a:latin typeface="Calibri"/>
            </a:endParaRPr>
          </a:p>
        </p:txBody>
      </p:sp>
    </p:spTree>
    <p:extLst>
      <p:ext uri="{BB962C8B-B14F-4D97-AF65-F5344CB8AC3E}">
        <p14:creationId xmlns:p14="http://schemas.microsoft.com/office/powerpoint/2010/main" val="3510321244"/>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ctrTitle"/>
          </p:nvPr>
        </p:nvSpPr>
        <p:spPr/>
        <p:txBody>
          <a:bodyPr/>
          <a:lstStyle/>
          <a:p>
            <a:pPr algn="ctr" rtl="1"/>
            <a:r>
              <a:rPr lang="ar-MA" dirty="0" smtClean="0">
                <a:solidFill>
                  <a:schemeClr val="tx1"/>
                </a:solidFill>
              </a:rPr>
              <a:t>ديداكتيك اللغة العربية </a:t>
            </a:r>
            <a:br>
              <a:rPr lang="ar-MA" dirty="0" smtClean="0">
                <a:solidFill>
                  <a:schemeClr val="tx1"/>
                </a:solidFill>
              </a:rPr>
            </a:br>
            <a:r>
              <a:rPr lang="ar-MA" dirty="0" smtClean="0">
                <a:solidFill>
                  <a:schemeClr val="tx1"/>
                </a:solidFill>
              </a:rPr>
              <a:t>بالمدرسة الابتدائية</a:t>
            </a:r>
            <a:endParaRPr lang="en-US" dirty="0">
              <a:solidFill>
                <a:schemeClr val="tx1"/>
              </a:solidFill>
            </a:endParaRPr>
          </a:p>
        </p:txBody>
      </p:sp>
      <p:sp>
        <p:nvSpPr>
          <p:cNvPr id="61445" name="Rectangle 5"/>
          <p:cNvSpPr>
            <a:spLocks noGrp="1" noChangeArrowheads="1"/>
          </p:cNvSpPr>
          <p:nvPr>
            <p:ph type="subTitle" idx="1"/>
          </p:nvPr>
        </p:nvSpPr>
        <p:spPr>
          <a:xfrm>
            <a:off x="395536" y="5517232"/>
            <a:ext cx="5760640" cy="792088"/>
          </a:xfrm>
        </p:spPr>
        <p:style>
          <a:lnRef idx="2">
            <a:schemeClr val="accent3"/>
          </a:lnRef>
          <a:fillRef idx="1">
            <a:schemeClr val="lt1"/>
          </a:fillRef>
          <a:effectRef idx="0">
            <a:schemeClr val="accent3"/>
          </a:effectRef>
          <a:fontRef idx="minor">
            <a:schemeClr val="dk1"/>
          </a:fontRef>
        </p:style>
        <p:txBody>
          <a:bodyPr/>
          <a:lstStyle/>
          <a:p>
            <a:pPr algn="ctr" rtl="1">
              <a:lnSpc>
                <a:spcPct val="80000"/>
              </a:lnSpc>
            </a:pPr>
            <a:r>
              <a:rPr lang="ar-MA" b="1" dirty="0" smtClean="0"/>
              <a:t>تقديم وتنشيط: حنان مرسلي </a:t>
            </a:r>
          </a:p>
          <a:p>
            <a:pPr algn="ctr" rtl="1">
              <a:lnSpc>
                <a:spcPct val="80000"/>
              </a:lnSpc>
            </a:pPr>
            <a:r>
              <a:rPr lang="ar-MA" b="1" dirty="0" smtClean="0"/>
              <a:t>مفتشة ومدربة تربوية </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chemeClr val="accent1"/>
                </a:solidFill>
                <a:latin typeface="+mn-lt"/>
                <a:ea typeface="+mn-ea"/>
                <a:cs typeface="+mn-cs"/>
              </a:rPr>
              <a:t>مجالات وحدة اللغة العربية</a:t>
            </a:r>
            <a:endParaRPr lang="fr-FR" dirty="0">
              <a:solidFill>
                <a:schemeClr val="accent1"/>
              </a:solidFill>
              <a:latin typeface="+mn-lt"/>
              <a:ea typeface="+mn-ea"/>
              <a:cs typeface="+mn-cs"/>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36305"/>
            <a:ext cx="8424936"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342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924944"/>
            <a:ext cx="8229600" cy="1728192"/>
          </a:xfrm>
        </p:spPr>
        <p:style>
          <a:lnRef idx="0">
            <a:scrgbClr r="0" g="0" b="0"/>
          </a:lnRef>
          <a:fillRef idx="1003">
            <a:schemeClr val="lt1"/>
          </a:fillRef>
          <a:effectRef idx="0">
            <a:scrgbClr r="0" g="0" b="0"/>
          </a:effectRef>
          <a:fontRef idx="major"/>
        </p:style>
        <p:txBody>
          <a:bodyPr/>
          <a:lstStyle/>
          <a:p>
            <a:pPr marL="0" indent="0">
              <a:buNone/>
            </a:pPr>
            <a:endParaRPr lang="ar-MA" dirty="0" smtClean="0"/>
          </a:p>
          <a:p>
            <a:pPr marL="0" indent="0" algn="ctr" rtl="1">
              <a:buNone/>
            </a:pPr>
            <a:r>
              <a:rPr lang="ar-MA" sz="4000" b="1" dirty="0"/>
              <a:t>منهجية تدريس التعبير الشفهي</a:t>
            </a:r>
            <a:endParaRPr lang="fr-FR" sz="4000" b="1" dirty="0"/>
          </a:p>
          <a:p>
            <a:pPr marL="0" indent="0">
              <a:buNone/>
            </a:pPr>
            <a:endParaRPr lang="ar-MA" dirty="0"/>
          </a:p>
          <a:p>
            <a:pPr marL="0" indent="0">
              <a:buNone/>
            </a:pPr>
            <a:endParaRPr lang="ar-MA" dirty="0" smtClean="0"/>
          </a:p>
          <a:p>
            <a:pPr marL="0" indent="0">
              <a:buNone/>
            </a:pPr>
            <a:endParaRPr lang="ar-MA" dirty="0"/>
          </a:p>
        </p:txBody>
      </p:sp>
      <p:sp>
        <p:nvSpPr>
          <p:cNvPr id="4" name="Title 3"/>
          <p:cNvSpPr>
            <a:spLocks noGrp="1"/>
          </p:cNvSpPr>
          <p:nvPr>
            <p:ph type="title"/>
          </p:nvPr>
        </p:nvSpPr>
        <p:spPr>
          <a:xfrm>
            <a:off x="1259632" y="116632"/>
            <a:ext cx="7620000" cy="563563"/>
          </a:xfrm>
        </p:spPr>
        <p:txBody>
          <a:bodyPr/>
          <a:lstStyle/>
          <a:p>
            <a:r>
              <a:rPr lang="ar-MA" dirty="0">
                <a:solidFill>
                  <a:schemeClr val="accent1"/>
                </a:solidFill>
                <a:latin typeface="+mn-lt"/>
                <a:ea typeface="+mn-ea"/>
                <a:cs typeface="+mn-cs"/>
              </a:rPr>
              <a:t>منهجية تدريس اللغة العربية</a:t>
            </a:r>
            <a:endParaRPr lang="fr-FR" dirty="0">
              <a:solidFill>
                <a:schemeClr val="accent1"/>
              </a:solidFill>
              <a:latin typeface="+mn-lt"/>
              <a:ea typeface="+mn-ea"/>
              <a:cs typeface="+mn-cs"/>
            </a:endParaRPr>
          </a:p>
        </p:txBody>
      </p:sp>
    </p:spTree>
    <p:extLst>
      <p:ext uri="{BB962C8B-B14F-4D97-AF65-F5344CB8AC3E}">
        <p14:creationId xmlns:p14="http://schemas.microsoft.com/office/powerpoint/2010/main" val="37048119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MA" dirty="0" smtClean="0"/>
              <a:t/>
            </a:r>
            <a:br>
              <a:rPr lang="ar-MA" dirty="0" smtClean="0"/>
            </a:br>
            <a:r>
              <a:rPr lang="ar-MA" dirty="0">
                <a:solidFill>
                  <a:schemeClr val="accent1"/>
                </a:solidFill>
                <a:latin typeface="+mn-lt"/>
                <a:ea typeface="+mn-ea"/>
                <a:cs typeface="+mn-cs"/>
              </a:rPr>
              <a:t>منهجية تدريس التعبير الشفهي</a:t>
            </a:r>
            <a:r>
              <a:rPr lang="fr-FR" dirty="0"/>
              <a:t/>
            </a:r>
            <a:br>
              <a:rPr lang="fr-FR" dirty="0"/>
            </a:br>
            <a:endParaRPr lang="fr-FR" dirty="0"/>
          </a:p>
        </p:txBody>
      </p:sp>
      <p:sp>
        <p:nvSpPr>
          <p:cNvPr id="3" name="Content Placeholder 2"/>
          <p:cNvSpPr>
            <a:spLocks noGrp="1"/>
          </p:cNvSpPr>
          <p:nvPr>
            <p:ph idx="1"/>
          </p:nvPr>
        </p:nvSpPr>
        <p:spPr>
          <a:xfrm>
            <a:off x="323528" y="1066800"/>
            <a:ext cx="8439472" cy="5257800"/>
          </a:xfrm>
        </p:spPr>
        <p:txBody>
          <a:bodyPr/>
          <a:lstStyle/>
          <a:p>
            <a:pPr marL="0" lvl="0" indent="0" algn="just" rtl="1">
              <a:lnSpc>
                <a:spcPct val="150000"/>
              </a:lnSpc>
              <a:buClrTx/>
              <a:buNone/>
            </a:pPr>
            <a:r>
              <a:rPr lang="ar-YE" sz="2000" dirty="0">
                <a:latin typeface="Times New Roman"/>
                <a:ea typeface="Times New Roman"/>
                <a:cs typeface="Arabic Transparent"/>
              </a:rPr>
              <a:t>يعتبر التعبير أهم فروع اللغة باعتباره </a:t>
            </a:r>
            <a:r>
              <a:rPr lang="ar-YE" sz="2000" b="1" u="sng" dirty="0">
                <a:latin typeface="Times New Roman"/>
                <a:ea typeface="Times New Roman"/>
                <a:cs typeface="Arabic Transparent"/>
              </a:rPr>
              <a:t>غاية</a:t>
            </a:r>
            <a:r>
              <a:rPr lang="ar-YE" sz="2000" dirty="0">
                <a:latin typeface="Times New Roman"/>
                <a:ea typeface="Times New Roman"/>
                <a:cs typeface="Arabic Transparent"/>
              </a:rPr>
              <a:t>، وغيره </a:t>
            </a:r>
            <a:r>
              <a:rPr lang="ar-YE" sz="2000" b="1" u="sng" dirty="0">
                <a:latin typeface="Times New Roman"/>
                <a:ea typeface="Times New Roman"/>
                <a:cs typeface="Arabic Transparent"/>
              </a:rPr>
              <a:t>وسائل</a:t>
            </a:r>
            <a:r>
              <a:rPr lang="ar-YE" sz="2000" dirty="0">
                <a:latin typeface="Times New Roman"/>
                <a:ea typeface="Times New Roman"/>
                <a:cs typeface="Arabic Transparent"/>
              </a:rPr>
              <a:t> لبلوغه</a:t>
            </a:r>
            <a:r>
              <a:rPr lang="ar-MA" sz="2000" dirty="0">
                <a:latin typeface="Times New Roman"/>
                <a:ea typeface="Times New Roman"/>
                <a:cs typeface="Arabic Transparent"/>
              </a:rPr>
              <a:t>؛</a:t>
            </a:r>
            <a:r>
              <a:rPr lang="ar-YE" sz="2000" dirty="0">
                <a:latin typeface="Times New Roman"/>
                <a:ea typeface="Times New Roman"/>
                <a:cs typeface="Arabic Transparent"/>
              </a:rPr>
              <a:t> فالقراءة تزود القارئ بالمادة اللغوية،</a:t>
            </a:r>
            <a:r>
              <a:rPr lang="ar-MA" sz="2000" dirty="0">
                <a:latin typeface="Times New Roman"/>
                <a:ea typeface="Times New Roman"/>
                <a:cs typeface="Arabic Transparent"/>
              </a:rPr>
              <a:t> </a:t>
            </a:r>
            <a:r>
              <a:rPr lang="ar-YE" sz="2000" dirty="0">
                <a:latin typeface="Times New Roman"/>
                <a:ea typeface="Times New Roman"/>
                <a:cs typeface="Arabic Transparent"/>
              </a:rPr>
              <a:t>وألوان المعرفة والثقافة، وتساعد</a:t>
            </a:r>
            <a:r>
              <a:rPr lang="ar-MA" sz="2000" dirty="0">
                <a:latin typeface="Times New Roman"/>
                <a:ea typeface="Times New Roman"/>
                <a:cs typeface="Arabic Transparent"/>
              </a:rPr>
              <a:t> </a:t>
            </a:r>
            <a:r>
              <a:rPr lang="ar-YE" sz="2000" dirty="0">
                <a:latin typeface="Times New Roman"/>
                <a:ea typeface="Times New Roman"/>
                <a:cs typeface="Arabic Transparent"/>
              </a:rPr>
              <a:t>على إجادة الأداء وجمال التعبير. </a:t>
            </a:r>
            <a:r>
              <a:rPr lang="ar-YE" sz="2000" dirty="0" smtClean="0">
                <a:latin typeface="Times New Roman"/>
                <a:ea typeface="Times New Roman"/>
                <a:cs typeface="Arabic Transparent"/>
              </a:rPr>
              <a:t>والقواعد </a:t>
            </a:r>
            <a:r>
              <a:rPr lang="ar-YE" sz="2000" dirty="0">
                <a:latin typeface="Times New Roman"/>
                <a:ea typeface="Times New Roman"/>
                <a:cs typeface="Arabic Transparent"/>
              </a:rPr>
              <a:t>وسيلة لصون اللسان </a:t>
            </a:r>
            <a:r>
              <a:rPr lang="ar-YE" sz="2000" dirty="0" smtClean="0">
                <a:latin typeface="Times New Roman"/>
                <a:ea typeface="Times New Roman"/>
                <a:cs typeface="Arabic Transparent"/>
              </a:rPr>
              <a:t>والقلم </a:t>
            </a:r>
            <a:r>
              <a:rPr lang="ar-YE" sz="2000" dirty="0">
                <a:latin typeface="Times New Roman"/>
                <a:ea typeface="Times New Roman"/>
                <a:cs typeface="Arabic Transparent"/>
              </a:rPr>
              <a:t>عن الخطأ.</a:t>
            </a:r>
          </a:p>
          <a:p>
            <a:pPr marL="0" indent="0" algn="r" rtl="1">
              <a:buNone/>
            </a:pPr>
            <a:r>
              <a:rPr lang="ar-MA" sz="2000" b="1" u="sng" dirty="0"/>
              <a:t>مفهوم التعبير الشفهي:</a:t>
            </a:r>
            <a:endParaRPr lang="ar-MA" sz="2000" b="1" u="sng" dirty="0" smtClean="0"/>
          </a:p>
          <a:p>
            <a:pPr algn="justLow" rtl="1">
              <a:spcAft>
                <a:spcPts val="0"/>
              </a:spcAft>
              <a:buFont typeface="Arial" pitchFamily="34" charset="0"/>
              <a:buChar char="•"/>
            </a:pPr>
            <a:r>
              <a:rPr lang="ar-SA" sz="2000" dirty="0" smtClean="0">
                <a:latin typeface="Times New Roman"/>
                <a:ea typeface="Times New Roman"/>
                <a:cs typeface="Arabic Transparent"/>
              </a:rPr>
              <a:t>عبر </a:t>
            </a:r>
            <a:r>
              <a:rPr lang="ar-SA" sz="2000" dirty="0">
                <a:latin typeface="Times New Roman"/>
                <a:ea typeface="Times New Roman"/>
                <a:cs typeface="Arabic Transparent"/>
              </a:rPr>
              <a:t>عن الشيء أي أفصح عنه، </a:t>
            </a:r>
            <a:r>
              <a:rPr lang="ar-SA" sz="2000" dirty="0" smtClean="0">
                <a:latin typeface="Times New Roman"/>
                <a:ea typeface="Times New Roman"/>
                <a:cs typeface="Arabic Transparent"/>
              </a:rPr>
              <a:t>وبينه،</a:t>
            </a:r>
            <a:r>
              <a:rPr lang="ar-MA" sz="2000" dirty="0" smtClean="0">
                <a:latin typeface="Times New Roman"/>
                <a:ea typeface="Times New Roman"/>
                <a:cs typeface="Arabic Transparent"/>
              </a:rPr>
              <a:t> </a:t>
            </a:r>
            <a:r>
              <a:rPr lang="ar-SA" sz="2000" dirty="0" smtClean="0">
                <a:latin typeface="Times New Roman"/>
                <a:ea typeface="Times New Roman"/>
                <a:cs typeface="Arabic Transparent"/>
              </a:rPr>
              <a:t>ووضحه</a:t>
            </a:r>
            <a:r>
              <a:rPr lang="ar-MA" sz="2000" dirty="0" smtClean="0">
                <a:latin typeface="Times New Roman"/>
                <a:ea typeface="Times New Roman"/>
                <a:cs typeface="Arabic Transparent"/>
              </a:rPr>
              <a:t>، </a:t>
            </a:r>
            <a:r>
              <a:rPr lang="ar-SA" sz="2000" dirty="0" smtClean="0">
                <a:latin typeface="Times New Roman"/>
                <a:ea typeface="Times New Roman"/>
                <a:cs typeface="Arabic Transparent"/>
              </a:rPr>
              <a:t>ويكون </a:t>
            </a:r>
            <a:r>
              <a:rPr lang="ar-SA" sz="2000" dirty="0">
                <a:latin typeface="Times New Roman"/>
                <a:ea typeface="Times New Roman"/>
                <a:cs typeface="Arabic Transparent"/>
              </a:rPr>
              <a:t>هذا </a:t>
            </a:r>
            <a:r>
              <a:rPr lang="ar-SA" sz="2000" dirty="0" smtClean="0">
                <a:latin typeface="Times New Roman"/>
                <a:ea typeface="Times New Roman"/>
                <a:cs typeface="Arabic Transparent"/>
              </a:rPr>
              <a:t>التبيان،</a:t>
            </a:r>
            <a:r>
              <a:rPr lang="ar-MA" sz="2000" dirty="0" smtClean="0">
                <a:latin typeface="Times New Roman"/>
                <a:ea typeface="Times New Roman"/>
                <a:cs typeface="Arabic Transparent"/>
              </a:rPr>
              <a:t> </a:t>
            </a:r>
            <a:r>
              <a:rPr lang="ar-SA" sz="2000" dirty="0" smtClean="0">
                <a:latin typeface="Times New Roman"/>
                <a:ea typeface="Times New Roman"/>
                <a:cs typeface="Arabic Transparent"/>
              </a:rPr>
              <a:t>أو </a:t>
            </a:r>
            <a:r>
              <a:rPr lang="ar-SA" sz="2000" dirty="0">
                <a:latin typeface="Times New Roman"/>
                <a:ea typeface="Times New Roman"/>
                <a:cs typeface="Arabic Transparent"/>
              </a:rPr>
              <a:t>الإيضاح باللفظ أوالإشارة </a:t>
            </a:r>
            <a:r>
              <a:rPr lang="ar-SA" sz="2000" dirty="0" smtClean="0">
                <a:latin typeface="Times New Roman"/>
                <a:ea typeface="Times New Roman"/>
                <a:cs typeface="Arabic Transparent"/>
              </a:rPr>
              <a:t>أو</a:t>
            </a:r>
            <a:r>
              <a:rPr lang="ar-MA" sz="2000" dirty="0" smtClean="0">
                <a:latin typeface="Times New Roman"/>
                <a:ea typeface="Times New Roman"/>
                <a:cs typeface="Arabic Transparent"/>
              </a:rPr>
              <a:t> ب</a:t>
            </a:r>
            <a:r>
              <a:rPr lang="ar-SA" sz="2000" dirty="0" smtClean="0">
                <a:latin typeface="Times New Roman"/>
                <a:ea typeface="Times New Roman"/>
                <a:cs typeface="Arabic Transparent"/>
              </a:rPr>
              <a:t>تعبيرات </a:t>
            </a:r>
            <a:r>
              <a:rPr lang="ar-SA" sz="2000" dirty="0">
                <a:latin typeface="Times New Roman"/>
                <a:ea typeface="Times New Roman"/>
                <a:cs typeface="Arabic Transparent"/>
              </a:rPr>
              <a:t>الوجه أو </a:t>
            </a:r>
            <a:r>
              <a:rPr lang="ar-SA" sz="2000" dirty="0" smtClean="0">
                <a:latin typeface="Times New Roman"/>
                <a:ea typeface="Times New Roman"/>
                <a:cs typeface="Arabic Transparent"/>
              </a:rPr>
              <a:t>غيرها. </a:t>
            </a:r>
            <a:endParaRPr lang="ar-MA" sz="2000" dirty="0" smtClean="0">
              <a:latin typeface="Times New Roman"/>
              <a:ea typeface="Times New Roman"/>
              <a:cs typeface="Arabic Transparent"/>
            </a:endParaRPr>
          </a:p>
          <a:p>
            <a:pPr lvl="0" algn="just" rtl="1" eaLnBrk="0" hangingPunct="0">
              <a:spcBef>
                <a:spcPts val="0"/>
              </a:spcBef>
              <a:spcAft>
                <a:spcPts val="0"/>
              </a:spcAft>
              <a:buClrTx/>
              <a:buFont typeface="Arial" charset="0"/>
              <a:buChar char="•"/>
              <a:defRPr/>
            </a:pPr>
            <a:r>
              <a:rPr lang="ar-SA" sz="2000" dirty="0" smtClean="0">
                <a:latin typeface="Times New Roman"/>
                <a:ea typeface="Times New Roman"/>
                <a:cs typeface="Arabic Transparent"/>
              </a:rPr>
              <a:t>التعبير </a:t>
            </a:r>
            <a:r>
              <a:rPr lang="ar-SA" sz="2000" dirty="0">
                <a:latin typeface="Times New Roman"/>
                <a:ea typeface="Times New Roman"/>
                <a:cs typeface="Arabic Transparent"/>
              </a:rPr>
              <a:t>الشفهي هو عبارة عن أربع عمليات متزامنة:</a:t>
            </a:r>
            <a:r>
              <a:rPr lang="ar-YE" sz="2000" dirty="0">
                <a:latin typeface="Times New Roman"/>
                <a:ea typeface="Times New Roman"/>
                <a:cs typeface="Arabic Transparent"/>
              </a:rPr>
              <a:t> </a:t>
            </a:r>
            <a:r>
              <a:rPr lang="ar-SA" sz="2000" dirty="0">
                <a:latin typeface="Times New Roman"/>
                <a:ea typeface="Times New Roman"/>
                <a:cs typeface="Arabic Transparent"/>
              </a:rPr>
              <a:t>الأولى عقلية </a:t>
            </a:r>
            <a:r>
              <a:rPr lang="ar-SA" sz="2000" dirty="0" smtClean="0">
                <a:latin typeface="Times New Roman"/>
                <a:ea typeface="Times New Roman"/>
                <a:cs typeface="Arabic Transparent"/>
              </a:rPr>
              <a:t>وهي </a:t>
            </a:r>
            <a:r>
              <a:rPr lang="ar-SA" sz="2000" dirty="0">
                <a:latin typeface="Times New Roman"/>
                <a:ea typeface="Times New Roman"/>
                <a:cs typeface="Arabic Transparent"/>
              </a:rPr>
              <a:t>الفكرة، </a:t>
            </a:r>
            <a:r>
              <a:rPr lang="ar-SA" sz="2000" dirty="0" smtClean="0">
                <a:latin typeface="Times New Roman"/>
                <a:ea typeface="Times New Roman"/>
                <a:cs typeface="Arabic Transparent"/>
              </a:rPr>
              <a:t>والثانية </a:t>
            </a:r>
            <a:r>
              <a:rPr lang="ar-SA" sz="2000" dirty="0">
                <a:latin typeface="Times New Roman"/>
                <a:ea typeface="Times New Roman"/>
                <a:cs typeface="Arabic Transparent"/>
              </a:rPr>
              <a:t>لغوية </a:t>
            </a:r>
            <a:r>
              <a:rPr lang="ar-SA" sz="2000" dirty="0" smtClean="0">
                <a:latin typeface="Times New Roman"/>
                <a:ea typeface="Times New Roman"/>
                <a:cs typeface="Arabic Transparent"/>
              </a:rPr>
              <a:t>وهو:</a:t>
            </a:r>
            <a:r>
              <a:rPr lang="ar-YE" sz="2000" dirty="0" smtClean="0">
                <a:latin typeface="Times New Roman"/>
                <a:ea typeface="Times New Roman"/>
                <a:cs typeface="Arabic Transparent"/>
              </a:rPr>
              <a:t> </a:t>
            </a:r>
            <a:r>
              <a:rPr lang="ar-SA" sz="2000" dirty="0" smtClean="0">
                <a:latin typeface="Times New Roman"/>
                <a:ea typeface="Times New Roman"/>
                <a:cs typeface="Arabic Transparent"/>
              </a:rPr>
              <a:t>الأسلوب والثالثة </a:t>
            </a:r>
            <a:r>
              <a:rPr lang="ar-SA" sz="2000" dirty="0">
                <a:latin typeface="Times New Roman"/>
                <a:ea typeface="Times New Roman"/>
                <a:cs typeface="Arabic Transparent"/>
              </a:rPr>
              <a:t>صوتية وهي الكلام </a:t>
            </a:r>
            <a:r>
              <a:rPr lang="ar-SA" sz="2000" dirty="0" smtClean="0">
                <a:latin typeface="Times New Roman"/>
                <a:ea typeface="Times New Roman"/>
                <a:cs typeface="Arabic Transparent"/>
              </a:rPr>
              <a:t>والنطق</a:t>
            </a:r>
            <a:r>
              <a:rPr lang="ar-SA" sz="2000" dirty="0">
                <a:latin typeface="Times New Roman"/>
                <a:ea typeface="Times New Roman"/>
                <a:cs typeface="Arabic Transparent"/>
              </a:rPr>
              <a:t>، </a:t>
            </a:r>
            <a:r>
              <a:rPr lang="ar-SA" sz="2000" dirty="0" smtClean="0">
                <a:latin typeface="Times New Roman"/>
                <a:ea typeface="Times New Roman"/>
                <a:cs typeface="Arabic Transparent"/>
              </a:rPr>
              <a:t>والرابعة </a:t>
            </a:r>
            <a:r>
              <a:rPr lang="ar-SA" sz="2000" dirty="0">
                <a:latin typeface="Times New Roman"/>
                <a:ea typeface="Times New Roman"/>
                <a:cs typeface="Arabic Transparent"/>
              </a:rPr>
              <a:t>ملم</a:t>
            </a:r>
            <a:r>
              <a:rPr lang="ar-MA" sz="2000" dirty="0">
                <a:latin typeface="Times New Roman"/>
                <a:ea typeface="Times New Roman"/>
                <a:cs typeface="Arabic Transparent"/>
              </a:rPr>
              <a:t>ح</a:t>
            </a:r>
            <a:r>
              <a:rPr lang="ar-SA" sz="2000" dirty="0">
                <a:latin typeface="Times New Roman"/>
                <a:ea typeface="Times New Roman"/>
                <a:cs typeface="Arabic Transparent"/>
              </a:rPr>
              <a:t>ية هي </a:t>
            </a:r>
            <a:r>
              <a:rPr lang="ar-SA" sz="2000" dirty="0" smtClean="0">
                <a:latin typeface="Times New Roman"/>
                <a:ea typeface="Times New Roman"/>
                <a:cs typeface="Arabic Transparent"/>
              </a:rPr>
              <a:t>الهي</a:t>
            </a:r>
            <a:r>
              <a:rPr lang="ar-MA" sz="2000" dirty="0" smtClean="0">
                <a:latin typeface="Times New Roman"/>
                <a:ea typeface="Times New Roman"/>
                <a:cs typeface="Arabic Transparent"/>
              </a:rPr>
              <a:t>ـأ</a:t>
            </a:r>
            <a:r>
              <a:rPr lang="ar-SA" sz="2000" dirty="0" smtClean="0">
                <a:latin typeface="Times New Roman"/>
                <a:ea typeface="Times New Roman"/>
                <a:cs typeface="Arabic Transparent"/>
              </a:rPr>
              <a:t>ة.</a:t>
            </a:r>
            <a:r>
              <a:rPr lang="ar-SA" sz="3200" kern="1200" dirty="0">
                <a:solidFill>
                  <a:prstClr val="black"/>
                </a:solidFill>
                <a:latin typeface="Calibri"/>
                <a:ea typeface="Times New Roman"/>
                <a:cs typeface="Times New Roman"/>
              </a:rPr>
              <a:t> </a:t>
            </a:r>
            <a:endParaRPr lang="ar-MA" sz="3200" kern="1200" dirty="0" smtClean="0">
              <a:solidFill>
                <a:prstClr val="black"/>
              </a:solidFill>
              <a:latin typeface="Calibri"/>
              <a:ea typeface="Times New Roman"/>
              <a:cs typeface="Times New Roman"/>
            </a:endParaRPr>
          </a:p>
          <a:p>
            <a:pPr marL="1073150" lvl="0" indent="0" algn="just" rtl="1" eaLnBrk="0" hangingPunct="0">
              <a:lnSpc>
                <a:spcPct val="115000"/>
              </a:lnSpc>
              <a:spcAft>
                <a:spcPts val="1000"/>
              </a:spcAft>
              <a:buClrTx/>
              <a:buNone/>
              <a:defRPr/>
            </a:pPr>
            <a:r>
              <a:rPr lang="ar-SA" sz="2000" dirty="0" smtClean="0">
                <a:solidFill>
                  <a:srgbClr val="0070C0"/>
                </a:solidFill>
                <a:latin typeface="Times New Roman"/>
                <a:ea typeface="Times New Roman"/>
                <a:cs typeface="Arabic Transparent"/>
              </a:rPr>
              <a:t>التعبير </a:t>
            </a:r>
            <a:r>
              <a:rPr lang="ar-SA" sz="2000" dirty="0">
                <a:solidFill>
                  <a:srgbClr val="0070C0"/>
                </a:solidFill>
                <a:latin typeface="Times New Roman"/>
                <a:ea typeface="Times New Roman"/>
                <a:cs typeface="Arabic Transparent"/>
              </a:rPr>
              <a:t>الشفهي هو الإفصاح عما في النفس من أفكار </a:t>
            </a:r>
            <a:r>
              <a:rPr lang="ar-SA" sz="2000" dirty="0" smtClean="0">
                <a:solidFill>
                  <a:srgbClr val="0070C0"/>
                </a:solidFill>
                <a:latin typeface="Times New Roman"/>
                <a:ea typeface="Times New Roman"/>
                <a:cs typeface="Arabic Transparent"/>
              </a:rPr>
              <a:t>ومشاعر </a:t>
            </a:r>
            <a:r>
              <a:rPr lang="ar-SA" sz="2000" dirty="0">
                <a:solidFill>
                  <a:srgbClr val="0070C0"/>
                </a:solidFill>
                <a:latin typeface="Times New Roman"/>
                <a:ea typeface="Times New Roman"/>
                <a:cs typeface="Arabic Transparent"/>
              </a:rPr>
              <a:t>عن طريق </a:t>
            </a:r>
            <a:r>
              <a:rPr lang="ar-SA" sz="2000" dirty="0" smtClean="0">
                <a:solidFill>
                  <a:srgbClr val="0070C0"/>
                </a:solidFill>
                <a:latin typeface="Times New Roman"/>
                <a:ea typeface="Times New Roman"/>
                <a:cs typeface="Arabic Transparent"/>
              </a:rPr>
              <a:t>المشافهة.</a:t>
            </a:r>
            <a:r>
              <a:rPr lang="ar-MA" sz="2000" dirty="0" smtClean="0">
                <a:solidFill>
                  <a:srgbClr val="0070C0"/>
                </a:solidFill>
                <a:latin typeface="Times New Roman"/>
                <a:ea typeface="Times New Roman"/>
                <a:cs typeface="Arabic Transparent"/>
              </a:rPr>
              <a:t> </a:t>
            </a:r>
            <a:r>
              <a:rPr lang="ar-SA" sz="2000" dirty="0" smtClean="0">
                <a:solidFill>
                  <a:srgbClr val="0070C0"/>
                </a:solidFill>
                <a:latin typeface="Times New Roman"/>
                <a:ea typeface="Times New Roman"/>
                <a:cs typeface="Arabic Transparent"/>
              </a:rPr>
              <a:t>وهو </a:t>
            </a:r>
            <a:r>
              <a:rPr lang="ar-SA" sz="2000" dirty="0">
                <a:solidFill>
                  <a:srgbClr val="0070C0"/>
                </a:solidFill>
                <a:latin typeface="Times New Roman"/>
                <a:ea typeface="Times New Roman"/>
                <a:cs typeface="Arabic Transparent"/>
              </a:rPr>
              <a:t>بذلك نشاط إدماجي هام للمعارف اللغوية </a:t>
            </a:r>
            <a:r>
              <a:rPr lang="ar-SA" sz="2000" dirty="0" smtClean="0">
                <a:solidFill>
                  <a:srgbClr val="0070C0"/>
                </a:solidFill>
                <a:latin typeface="Times New Roman"/>
                <a:ea typeface="Times New Roman"/>
                <a:cs typeface="Arabic Transparent"/>
              </a:rPr>
              <a:t>المختلفة،</a:t>
            </a:r>
            <a:r>
              <a:rPr lang="ar-YE" sz="2000" dirty="0" smtClean="0">
                <a:solidFill>
                  <a:srgbClr val="0070C0"/>
                </a:solidFill>
                <a:latin typeface="Times New Roman"/>
                <a:ea typeface="Times New Roman"/>
                <a:cs typeface="Arabic Transparent"/>
              </a:rPr>
              <a:t> </a:t>
            </a:r>
            <a:r>
              <a:rPr lang="ar-SA" sz="2000" dirty="0" smtClean="0">
                <a:solidFill>
                  <a:srgbClr val="0070C0"/>
                </a:solidFill>
                <a:latin typeface="Times New Roman"/>
                <a:ea typeface="Times New Roman"/>
                <a:cs typeface="Arabic Transparent"/>
              </a:rPr>
              <a:t>ومؤشر </a:t>
            </a:r>
            <a:r>
              <a:rPr lang="ar-SA" sz="2000" dirty="0">
                <a:solidFill>
                  <a:srgbClr val="0070C0"/>
                </a:solidFill>
                <a:latin typeface="Times New Roman"/>
                <a:ea typeface="Times New Roman"/>
                <a:cs typeface="Arabic Transparent"/>
              </a:rPr>
              <a:t>واضح على </a:t>
            </a:r>
            <a:r>
              <a:rPr lang="ar-SA" sz="2000" dirty="0" smtClean="0">
                <a:solidFill>
                  <a:srgbClr val="0070C0"/>
                </a:solidFill>
                <a:latin typeface="Times New Roman"/>
                <a:ea typeface="Times New Roman"/>
                <a:cs typeface="Arabic Transparent"/>
              </a:rPr>
              <a:t>مدى </a:t>
            </a:r>
            <a:r>
              <a:rPr lang="ar-SA" sz="2000" dirty="0">
                <a:solidFill>
                  <a:srgbClr val="0070C0"/>
                </a:solidFill>
                <a:latin typeface="Times New Roman"/>
                <a:ea typeface="Times New Roman"/>
                <a:cs typeface="Arabic Transparent"/>
              </a:rPr>
              <a:t>قدرة المتعلم على ربط مكتسباته اللغوية </a:t>
            </a:r>
            <a:r>
              <a:rPr lang="ar-SA" sz="2000" dirty="0" smtClean="0">
                <a:solidFill>
                  <a:srgbClr val="0070C0"/>
                </a:solidFill>
                <a:latin typeface="Times New Roman"/>
                <a:ea typeface="Times New Roman"/>
                <a:cs typeface="Arabic Transparent"/>
              </a:rPr>
              <a:t>واستعمالها </a:t>
            </a:r>
            <a:r>
              <a:rPr lang="ar-SA" sz="2000" dirty="0">
                <a:solidFill>
                  <a:srgbClr val="0070C0"/>
                </a:solidFill>
                <a:latin typeface="Times New Roman"/>
                <a:ea typeface="Times New Roman"/>
                <a:cs typeface="Arabic Transparent"/>
              </a:rPr>
              <a:t>وظيفيا في وضعيات تواصلية شفهية مختلفة.</a:t>
            </a:r>
            <a:endParaRPr lang="fr-FR" sz="2000" dirty="0">
              <a:solidFill>
                <a:srgbClr val="0070C0"/>
              </a:solidFill>
              <a:latin typeface="Times New Roman"/>
              <a:ea typeface="Times New Roman"/>
              <a:cs typeface="Arabic Transparent"/>
            </a:endParaRPr>
          </a:p>
          <a:p>
            <a:pPr marL="1073150" lvl="0" indent="0" algn="just" rtl="1" eaLnBrk="0" hangingPunct="0">
              <a:lnSpc>
                <a:spcPct val="115000"/>
              </a:lnSpc>
              <a:spcAft>
                <a:spcPts val="1000"/>
              </a:spcAft>
              <a:buClrTx/>
              <a:buNone/>
              <a:defRPr/>
            </a:pPr>
            <a:endParaRPr lang="ar-MA" sz="2000" dirty="0" smtClean="0">
              <a:solidFill>
                <a:srgbClr val="0070C0"/>
              </a:solidFill>
              <a:latin typeface="Times New Roman"/>
              <a:ea typeface="Times New Roman"/>
              <a:cs typeface="Arabic Transparent"/>
            </a:endParaRPr>
          </a:p>
          <a:p>
            <a:pPr marL="357188" lvl="0" indent="-357188" algn="just" rtl="1" eaLnBrk="0" hangingPunct="0">
              <a:lnSpc>
                <a:spcPct val="115000"/>
              </a:lnSpc>
              <a:spcAft>
                <a:spcPts val="1000"/>
              </a:spcAft>
              <a:buClrTx/>
              <a:buFont typeface="Arial" charset="0"/>
              <a:buChar char="•"/>
              <a:defRPr/>
            </a:pPr>
            <a:endParaRPr lang="fr-FR" sz="2000" dirty="0">
              <a:latin typeface="Times New Roman"/>
              <a:ea typeface="Times New Roman"/>
              <a:cs typeface="Arabic Transparent"/>
            </a:endParaRPr>
          </a:p>
          <a:p>
            <a:pPr marL="0" indent="185738" algn="justLow" rtl="1">
              <a:spcAft>
                <a:spcPts val="0"/>
              </a:spcAft>
              <a:buNone/>
            </a:pPr>
            <a:endParaRPr lang="fr-FR" sz="2000" dirty="0">
              <a:latin typeface="Times New Roman"/>
              <a:ea typeface="Times New Roman"/>
            </a:endParaRPr>
          </a:p>
          <a:p>
            <a:pPr marL="0" indent="0" algn="r" rtl="1">
              <a:buNone/>
            </a:pPr>
            <a:endParaRPr lang="fr-FR" sz="2000" b="1" u="sng" dirty="0"/>
          </a:p>
        </p:txBody>
      </p:sp>
      <p:sp>
        <p:nvSpPr>
          <p:cNvPr id="4" name="AutoShape 3"/>
          <p:cNvSpPr>
            <a:spLocks noChangeArrowheads="1"/>
          </p:cNvSpPr>
          <p:nvPr/>
        </p:nvSpPr>
        <p:spPr bwMode="gray">
          <a:xfrm rot="10536858">
            <a:off x="7662739" y="4576272"/>
            <a:ext cx="1165274" cy="394983"/>
          </a:xfrm>
          <a:prstGeom prst="rightArrow">
            <a:avLst>
              <a:gd name="adj1" fmla="val 35167"/>
              <a:gd name="adj2" fmla="val 111029"/>
            </a:avLst>
          </a:prstGeom>
          <a:solidFill>
            <a:srgbClr val="26728A"/>
          </a:solidFill>
          <a:ln>
            <a:noFill/>
          </a:ln>
          <a:effectLst/>
          <a:extLst/>
        </p:spPr>
        <p:txBody>
          <a:bodyPr wrap="none" anchor="ctr"/>
          <a:lstStyle/>
          <a:p>
            <a:endParaRPr lang="fr-FR">
              <a:solidFill>
                <a:srgbClr val="000000"/>
              </a:solidFill>
            </a:endParaRPr>
          </a:p>
        </p:txBody>
      </p:sp>
    </p:spTree>
    <p:extLst>
      <p:ext uri="{BB962C8B-B14F-4D97-AF65-F5344CB8AC3E}">
        <p14:creationId xmlns:p14="http://schemas.microsoft.com/office/powerpoint/2010/main" val="4022132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chemeClr val="accent1"/>
                </a:solidFill>
                <a:latin typeface="+mn-lt"/>
                <a:ea typeface="+mn-ea"/>
                <a:cs typeface="+mn-cs"/>
              </a:rPr>
              <a:t>المبادئ الموجهة لتدريس التعبير الشفهي</a:t>
            </a:r>
            <a:endParaRPr lang="fr-FR" dirty="0">
              <a:solidFill>
                <a:schemeClr val="accent1"/>
              </a:solidFill>
              <a:latin typeface="+mn-lt"/>
              <a:ea typeface="+mn-ea"/>
              <a:cs typeface="+mn-cs"/>
            </a:endParaRPr>
          </a:p>
        </p:txBody>
      </p:sp>
      <p:sp>
        <p:nvSpPr>
          <p:cNvPr id="3" name="Content Placeholder 2"/>
          <p:cNvSpPr>
            <a:spLocks noGrp="1"/>
          </p:cNvSpPr>
          <p:nvPr>
            <p:ph idx="1"/>
          </p:nvPr>
        </p:nvSpPr>
        <p:spPr>
          <a:xfrm>
            <a:off x="323528" y="836712"/>
            <a:ext cx="8439472" cy="5487888"/>
          </a:xfrm>
        </p:spPr>
        <p:txBody>
          <a:bodyPr/>
          <a:lstStyle/>
          <a:p>
            <a:pPr marL="514350" indent="-514350" algn="r" rtl="1">
              <a:buFont typeface="+mj-lt"/>
              <a:buAutoNum type="arabicParenR"/>
            </a:pPr>
            <a:r>
              <a:rPr lang="ar-MA" sz="2000" dirty="0" smtClean="0"/>
              <a:t>تعرف خصائص المرحلة النمائية التي يمر بها المتعلم؛</a:t>
            </a:r>
          </a:p>
          <a:p>
            <a:pPr marL="514350" indent="-514350" algn="r" rtl="1">
              <a:buFont typeface="+mj-lt"/>
              <a:buAutoNum type="arabicParenR"/>
            </a:pPr>
            <a:r>
              <a:rPr lang="ar-MA" sz="2000" dirty="0" smtClean="0"/>
              <a:t>تعرف اهتمامات المتعلمين وحاجاتهم ومستويات تفكيرهم؛</a:t>
            </a:r>
          </a:p>
          <a:p>
            <a:pPr marL="514350" indent="-514350" algn="r" rtl="1">
              <a:buFont typeface="+mj-lt"/>
              <a:buAutoNum type="arabicParenR"/>
            </a:pPr>
            <a:r>
              <a:rPr lang="ar-MA" sz="2000" dirty="0" smtClean="0"/>
              <a:t>جعل التعبير الشفهي نشاطا مستمرا وربطه بجميع الأنشطة؛</a:t>
            </a:r>
          </a:p>
          <a:p>
            <a:pPr marL="514350" indent="-514350" algn="r" rtl="1">
              <a:buFont typeface="+mj-lt"/>
              <a:buAutoNum type="arabicParenR"/>
            </a:pPr>
            <a:r>
              <a:rPr lang="ar-MA" sz="2000" dirty="0" smtClean="0"/>
              <a:t>ربط مجالات التعبير الشفهي بمحيط المتعلم وقيمه؛</a:t>
            </a:r>
          </a:p>
          <a:p>
            <a:pPr marL="514350" indent="-514350" algn="r" rtl="1">
              <a:buFont typeface="+mj-lt"/>
              <a:buAutoNum type="arabicParenR"/>
            </a:pPr>
            <a:r>
              <a:rPr lang="ar-MA" sz="2000" dirty="0" smtClean="0"/>
              <a:t>جعل المتعلم يدرك </a:t>
            </a:r>
            <a:r>
              <a:rPr lang="ar-MA" sz="2000" dirty="0" smtClean="0"/>
              <a:t>العلاقة </a:t>
            </a:r>
            <a:r>
              <a:rPr lang="ar-MA" sz="2000" dirty="0" smtClean="0"/>
              <a:t>الوظيفية بين التعبير الشفهي ومختلف مكونات اللغة العربية؛</a:t>
            </a:r>
          </a:p>
          <a:p>
            <a:pPr marL="514350" indent="-514350" algn="r" rtl="1">
              <a:buFont typeface="+mj-lt"/>
              <a:buAutoNum type="arabicParenR"/>
            </a:pPr>
            <a:r>
              <a:rPr lang="ar-MA" sz="2000" dirty="0" smtClean="0"/>
              <a:t>الانطلاق في دروس التعبير الشفهي من مكتسبات المتعلمين، ومراعاة الفوارق الفردية بينهم؛</a:t>
            </a:r>
          </a:p>
          <a:p>
            <a:pPr marL="514350" indent="-514350" algn="r" rtl="1">
              <a:buFont typeface="+mj-lt"/>
              <a:buAutoNum type="arabicParenR"/>
            </a:pPr>
            <a:r>
              <a:rPr lang="ar-MA" sz="2000" dirty="0" smtClean="0"/>
              <a:t>تنويع وضعيات الانطلاق تجنبا للرتابة؛</a:t>
            </a:r>
          </a:p>
          <a:p>
            <a:pPr marL="514350" indent="-514350" algn="r" rtl="1">
              <a:buFont typeface="+mj-lt"/>
              <a:buAutoNum type="arabicParenR"/>
            </a:pPr>
            <a:r>
              <a:rPr lang="ar-MA" sz="2000" dirty="0" smtClean="0"/>
              <a:t>تزويد المتعلمين برصيد لغوي ومعرفي يتماشى مع الأهداف التواصلية المسطرة؛</a:t>
            </a:r>
          </a:p>
          <a:p>
            <a:pPr marL="514350" indent="-514350" algn="r" rtl="1">
              <a:buFont typeface="+mj-lt"/>
              <a:buAutoNum type="arabicParenR"/>
            </a:pPr>
            <a:r>
              <a:rPr lang="ar-MA" sz="2000" dirty="0" smtClean="0"/>
              <a:t>العناية بالنظام الصوتي للغة العربية في مختلف وضعيات التعبير الشفهي؛</a:t>
            </a:r>
          </a:p>
          <a:p>
            <a:pPr marL="514350" indent="-514350" algn="r" rtl="1">
              <a:buFont typeface="+mj-lt"/>
              <a:buAutoNum type="arabicParenR"/>
            </a:pPr>
            <a:r>
              <a:rPr lang="ar-MA" sz="2000" dirty="0" smtClean="0"/>
              <a:t>مراعاة التدرج في توظيف المادة المعجمية واللغوية؛</a:t>
            </a:r>
          </a:p>
          <a:p>
            <a:pPr marL="514350" indent="-514350" algn="r" rtl="1">
              <a:buFont typeface="+mj-lt"/>
              <a:buAutoNum type="arabicParenR"/>
            </a:pPr>
            <a:r>
              <a:rPr lang="ar-MA" sz="2000" dirty="0" smtClean="0"/>
              <a:t>تنويع الوسائل والمعينات البيداغوجية؛</a:t>
            </a:r>
          </a:p>
          <a:p>
            <a:pPr marL="514350" indent="-514350" algn="r" rtl="1">
              <a:buFont typeface="+mj-lt"/>
              <a:buAutoNum type="arabicParenR"/>
            </a:pPr>
            <a:r>
              <a:rPr lang="ar-MA" sz="2000" dirty="0" smtClean="0"/>
              <a:t>تنويع تقنيات التعبير الشفهي: التشخيص، الارتجال، المحاكاة،  المناقشة الجماعية، ...</a:t>
            </a:r>
          </a:p>
          <a:p>
            <a:pPr marL="514350" indent="-514350" algn="r" rtl="1">
              <a:buFont typeface="+mj-lt"/>
              <a:buAutoNum type="arabicParenR"/>
            </a:pPr>
            <a:r>
              <a:rPr lang="ar-MA" sz="2000" dirty="0" smtClean="0"/>
              <a:t>العمل على تصحيح أخطاء المتعلمين وتقويم لسانهم وحثهم على النطق السليم  ( لا يعني كثرة التصحيح)</a:t>
            </a:r>
          </a:p>
          <a:p>
            <a:pPr marL="514350" indent="-514350" algn="r" rtl="1">
              <a:buFont typeface="+mj-lt"/>
              <a:buAutoNum type="arabicParenR"/>
            </a:pPr>
            <a:r>
              <a:rPr lang="ar-MA" sz="2000" dirty="0" smtClean="0"/>
              <a:t>.......</a:t>
            </a:r>
          </a:p>
          <a:p>
            <a:pPr marL="514350" indent="-514350" algn="r" rtl="1">
              <a:buFont typeface="+mj-lt"/>
              <a:buAutoNum type="arabicParenR"/>
            </a:pPr>
            <a:endParaRPr lang="fr-FR" dirty="0"/>
          </a:p>
        </p:txBody>
      </p:sp>
    </p:spTree>
    <p:extLst>
      <p:ext uri="{BB962C8B-B14F-4D97-AF65-F5344CB8AC3E}">
        <p14:creationId xmlns:p14="http://schemas.microsoft.com/office/powerpoint/2010/main" val="1238687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chemeClr val="accent1"/>
                </a:solidFill>
                <a:latin typeface="+mn-lt"/>
                <a:ea typeface="+mn-ea"/>
                <a:cs typeface="+mn-cs"/>
              </a:rPr>
              <a:t>كفايات التعبير الشفهي </a:t>
            </a:r>
            <a:endParaRPr lang="fr-FR" dirty="0">
              <a:solidFill>
                <a:schemeClr val="accent1"/>
              </a:solidFill>
              <a:latin typeface="+mn-lt"/>
              <a:ea typeface="+mn-ea"/>
              <a:cs typeface="+mn-cs"/>
            </a:endParaRPr>
          </a:p>
        </p:txBody>
      </p:sp>
      <p:sp>
        <p:nvSpPr>
          <p:cNvPr id="4" name="Espace réservé du contenu 2"/>
          <p:cNvSpPr>
            <a:spLocks noGrp="1"/>
          </p:cNvSpPr>
          <p:nvPr>
            <p:ph idx="1"/>
          </p:nvPr>
        </p:nvSpPr>
        <p:spPr>
          <a:xfrm>
            <a:off x="323528" y="1066800"/>
            <a:ext cx="8439472" cy="5257800"/>
          </a:xfrm>
        </p:spPr>
        <p:txBody>
          <a:bodyPr rtlCol="0">
            <a:normAutofit fontScale="85000" lnSpcReduction="10000"/>
          </a:bodyPr>
          <a:lstStyle/>
          <a:p>
            <a:pPr marL="0" indent="0" algn="r" rtl="1" eaLnBrk="1" fontAlgn="auto" hangingPunct="1">
              <a:lnSpc>
                <a:spcPct val="120000"/>
              </a:lnSpc>
              <a:spcAft>
                <a:spcPts val="0"/>
              </a:spcAft>
              <a:buFont typeface="Arial" pitchFamily="34" charset="0"/>
              <a:buNone/>
              <a:defRPr/>
            </a:pPr>
            <a:r>
              <a:rPr lang="ar-YE" dirty="0"/>
              <a:t>الكفايات الأساسية:</a:t>
            </a:r>
          </a:p>
          <a:p>
            <a:pPr marL="1165225" indent="-442913" algn="r" rtl="1" eaLnBrk="1" fontAlgn="auto" hangingPunct="1">
              <a:lnSpc>
                <a:spcPct val="120000"/>
              </a:lnSpc>
              <a:spcAft>
                <a:spcPts val="0"/>
              </a:spcAft>
              <a:buFont typeface="Wingdings" pitchFamily="2" charset="2"/>
              <a:buChar char="§"/>
              <a:defRPr/>
            </a:pPr>
            <a:r>
              <a:rPr lang="ar-YE" dirty="0"/>
              <a:t>التواصل عن طريق اللغة </a:t>
            </a:r>
            <a:r>
              <a:rPr lang="ar-YE" dirty="0" smtClean="0"/>
              <a:t>الفصحى</a:t>
            </a:r>
            <a:r>
              <a:rPr lang="ar-MA" dirty="0" smtClean="0"/>
              <a:t>؛</a:t>
            </a:r>
          </a:p>
          <a:p>
            <a:pPr marL="1165225" indent="-442913" algn="r" rtl="1" eaLnBrk="1" fontAlgn="auto" hangingPunct="1">
              <a:lnSpc>
                <a:spcPct val="120000"/>
              </a:lnSpc>
              <a:spcAft>
                <a:spcPts val="0"/>
              </a:spcAft>
              <a:buFont typeface="Wingdings" pitchFamily="2" charset="2"/>
              <a:buChar char="§"/>
              <a:defRPr/>
            </a:pPr>
            <a:r>
              <a:rPr lang="ar-YE" dirty="0" smtClean="0"/>
              <a:t> </a:t>
            </a:r>
            <a:r>
              <a:rPr lang="ar-YE" dirty="0"/>
              <a:t>التعبير الشفوي بالنسق العربي </a:t>
            </a:r>
            <a:r>
              <a:rPr lang="ar-YE" dirty="0" smtClean="0"/>
              <a:t>الفصيح</a:t>
            </a:r>
            <a:r>
              <a:rPr lang="ar-MA" dirty="0" smtClean="0"/>
              <a:t>؛</a:t>
            </a:r>
          </a:p>
          <a:p>
            <a:pPr marL="1165225" indent="-442913" algn="r" rtl="1" eaLnBrk="1" fontAlgn="auto" hangingPunct="1">
              <a:lnSpc>
                <a:spcPct val="120000"/>
              </a:lnSpc>
              <a:spcAft>
                <a:spcPts val="0"/>
              </a:spcAft>
              <a:buFont typeface="Wingdings" pitchFamily="2" charset="2"/>
              <a:buChar char="§"/>
              <a:defRPr/>
            </a:pPr>
            <a:r>
              <a:rPr lang="ar-YE" dirty="0" smtClean="0"/>
              <a:t> </a:t>
            </a:r>
            <a:r>
              <a:rPr lang="ar-YE" dirty="0"/>
              <a:t>استضمار البنيات الأسلوبية والتركيبية والصرفية للغة </a:t>
            </a:r>
            <a:r>
              <a:rPr lang="ar-YE" dirty="0" smtClean="0"/>
              <a:t>العربية</a:t>
            </a:r>
            <a:r>
              <a:rPr lang="ar-MA" dirty="0" smtClean="0"/>
              <a:t>؛</a:t>
            </a:r>
          </a:p>
          <a:p>
            <a:pPr marL="1165225" indent="-442913" algn="r" rtl="1" eaLnBrk="1" fontAlgn="auto" hangingPunct="1">
              <a:lnSpc>
                <a:spcPct val="120000"/>
              </a:lnSpc>
              <a:spcAft>
                <a:spcPts val="0"/>
              </a:spcAft>
              <a:buFont typeface="Wingdings" pitchFamily="2" charset="2"/>
              <a:buChar char="§"/>
              <a:defRPr/>
            </a:pPr>
            <a:r>
              <a:rPr lang="ar-YE" dirty="0" smtClean="0"/>
              <a:t> </a:t>
            </a:r>
            <a:r>
              <a:rPr lang="ar-YE" dirty="0"/>
              <a:t>استعمال رصيد وظيفي مرتبط بحياته.</a:t>
            </a:r>
          </a:p>
          <a:p>
            <a:pPr marL="0" indent="0" algn="r" rtl="1" eaLnBrk="1" fontAlgn="auto" hangingPunct="1">
              <a:lnSpc>
                <a:spcPct val="120000"/>
              </a:lnSpc>
              <a:spcAft>
                <a:spcPts val="0"/>
              </a:spcAft>
              <a:buFont typeface="Arial" pitchFamily="34" charset="0"/>
              <a:buNone/>
              <a:defRPr/>
            </a:pPr>
            <a:r>
              <a:rPr lang="ar-YE" dirty="0"/>
              <a:t>الكفايات النوعية:  </a:t>
            </a:r>
          </a:p>
          <a:p>
            <a:pPr marL="1165225" indent="-442913" algn="r" rtl="1" eaLnBrk="1" fontAlgn="auto" hangingPunct="1">
              <a:lnSpc>
                <a:spcPct val="120000"/>
              </a:lnSpc>
              <a:spcAft>
                <a:spcPts val="0"/>
              </a:spcAft>
              <a:buFont typeface="Wingdings" pitchFamily="2" charset="2"/>
              <a:buChar char="§"/>
              <a:defRPr/>
            </a:pPr>
            <a:r>
              <a:rPr lang="ar-YE" dirty="0"/>
              <a:t>التعبير الشفوي البسيط وصفا وسردا </a:t>
            </a:r>
            <a:r>
              <a:rPr lang="ar-YE" dirty="0" smtClean="0"/>
              <a:t>وحوارا</a:t>
            </a:r>
            <a:r>
              <a:rPr lang="ar-MA" dirty="0" smtClean="0"/>
              <a:t>؛</a:t>
            </a:r>
          </a:p>
          <a:p>
            <a:pPr marL="1165225" indent="-442913" algn="r" rtl="1" eaLnBrk="1" fontAlgn="auto" hangingPunct="1">
              <a:lnSpc>
                <a:spcPct val="120000"/>
              </a:lnSpc>
              <a:spcAft>
                <a:spcPts val="0"/>
              </a:spcAft>
              <a:buFont typeface="Wingdings" pitchFamily="2" charset="2"/>
              <a:buChar char="§"/>
              <a:defRPr/>
            </a:pPr>
            <a:r>
              <a:rPr lang="ar-YE" dirty="0" smtClean="0"/>
              <a:t>التعبير </a:t>
            </a:r>
            <a:r>
              <a:rPr lang="ar-YE" dirty="0"/>
              <a:t>عن أفكاره بتلقائية </a:t>
            </a:r>
            <a:r>
              <a:rPr lang="ar-YE" dirty="0" smtClean="0"/>
              <a:t>وتنظيم</a:t>
            </a:r>
            <a:r>
              <a:rPr lang="ar-MA" dirty="0" smtClean="0"/>
              <a:t>؛</a:t>
            </a:r>
          </a:p>
          <a:p>
            <a:pPr marL="1165225" indent="-442913" algn="r" rtl="1" eaLnBrk="1" fontAlgn="auto" hangingPunct="1">
              <a:lnSpc>
                <a:spcPct val="120000"/>
              </a:lnSpc>
              <a:spcAft>
                <a:spcPts val="0"/>
              </a:spcAft>
              <a:buFont typeface="Wingdings" pitchFamily="2" charset="2"/>
              <a:buChar char="§"/>
              <a:defRPr/>
            </a:pPr>
            <a:r>
              <a:rPr lang="ar-YE" dirty="0" smtClean="0"/>
              <a:t>التعبير </a:t>
            </a:r>
            <a:r>
              <a:rPr lang="ar-YE" dirty="0"/>
              <a:t>عما يشاهده ويحيط </a:t>
            </a:r>
            <a:r>
              <a:rPr lang="ar-YE" dirty="0" smtClean="0"/>
              <a:t>به</a:t>
            </a:r>
            <a:r>
              <a:rPr lang="ar-MA" dirty="0" smtClean="0"/>
              <a:t>؛</a:t>
            </a:r>
          </a:p>
          <a:p>
            <a:pPr marL="1165225" indent="-442913" algn="r" rtl="1" eaLnBrk="1" fontAlgn="auto" hangingPunct="1">
              <a:lnSpc>
                <a:spcPct val="120000"/>
              </a:lnSpc>
              <a:spcAft>
                <a:spcPts val="0"/>
              </a:spcAft>
              <a:buFont typeface="Wingdings" pitchFamily="2" charset="2"/>
              <a:buChar char="§"/>
              <a:defRPr/>
            </a:pPr>
            <a:r>
              <a:rPr lang="ar-YE" dirty="0" smtClean="0"/>
              <a:t>الاستعمال </a:t>
            </a:r>
            <a:r>
              <a:rPr lang="ar-YE" dirty="0"/>
              <a:t>الضمني للبنيات الأسلوبية والتركيبية والصرفية للنسق </a:t>
            </a:r>
            <a:r>
              <a:rPr lang="ar-YE" dirty="0" smtClean="0"/>
              <a:t>الفصيح</a:t>
            </a:r>
            <a:r>
              <a:rPr lang="ar-MA" dirty="0" smtClean="0"/>
              <a:t>؛ </a:t>
            </a:r>
          </a:p>
          <a:p>
            <a:pPr marL="1165225" indent="-442913" algn="r" rtl="1" eaLnBrk="1" fontAlgn="auto" hangingPunct="1">
              <a:lnSpc>
                <a:spcPct val="120000"/>
              </a:lnSpc>
              <a:spcAft>
                <a:spcPts val="0"/>
              </a:spcAft>
              <a:buFont typeface="Wingdings" pitchFamily="2" charset="2"/>
              <a:buChar char="§"/>
              <a:defRPr/>
            </a:pPr>
            <a:r>
              <a:rPr lang="ar-YE" dirty="0" smtClean="0"/>
              <a:t>استعمال </a:t>
            </a:r>
            <a:r>
              <a:rPr lang="ar-YE" dirty="0"/>
              <a:t>رصيد وظيفي في مجموعة من المجالات المرتبطة </a:t>
            </a:r>
            <a:r>
              <a:rPr lang="ar-YE" dirty="0" smtClean="0"/>
              <a:t>بحياته</a:t>
            </a:r>
            <a:r>
              <a:rPr lang="ar-MA" dirty="0" smtClean="0"/>
              <a:t>.</a:t>
            </a:r>
            <a:endParaRPr lang="fr-FR" dirty="0"/>
          </a:p>
        </p:txBody>
      </p:sp>
    </p:spTree>
    <p:extLst>
      <p:ext uri="{BB962C8B-B14F-4D97-AF65-F5344CB8AC3E}">
        <p14:creationId xmlns:p14="http://schemas.microsoft.com/office/powerpoint/2010/main" val="1510988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chemeClr val="accent1"/>
                </a:solidFill>
                <a:latin typeface="+mn-lt"/>
                <a:ea typeface="+mn-ea"/>
                <a:cs typeface="+mn-cs"/>
              </a:rPr>
              <a:t>الغلاف الزمني وتوزيع الحصص </a:t>
            </a:r>
            <a:endParaRPr lang="fr-FR" dirty="0">
              <a:solidFill>
                <a:schemeClr val="accent1"/>
              </a:solidFill>
              <a:latin typeface="+mn-lt"/>
              <a:ea typeface="+mn-ea"/>
              <a:cs typeface="+mn-cs"/>
            </a:endParaRPr>
          </a:p>
        </p:txBody>
      </p:sp>
      <p:sp>
        <p:nvSpPr>
          <p:cNvPr id="3" name="Content Placeholder 2"/>
          <p:cNvSpPr>
            <a:spLocks noGrp="1"/>
          </p:cNvSpPr>
          <p:nvPr>
            <p:ph idx="1"/>
          </p:nvPr>
        </p:nvSpPr>
        <p:spPr>
          <a:xfrm>
            <a:off x="251520" y="1066800"/>
            <a:ext cx="8511480" cy="5257800"/>
          </a:xfrm>
        </p:spPr>
        <p:txBody>
          <a:bodyPr/>
          <a:lstStyle/>
          <a:p>
            <a:pPr marL="0" indent="0" algn="r" rtl="1">
              <a:buNone/>
            </a:pPr>
            <a:endParaRPr lang="ar-MA" sz="2400" dirty="0" smtClean="0"/>
          </a:p>
          <a:p>
            <a:pPr marL="0" indent="0" algn="r" rtl="1">
              <a:buNone/>
            </a:pPr>
            <a:endParaRPr lang="ar-MA" sz="2400" dirty="0"/>
          </a:p>
          <a:p>
            <a:pPr marL="0" indent="0" algn="r" rtl="1">
              <a:buNone/>
            </a:pPr>
            <a:r>
              <a:rPr lang="ar-MA" sz="2400" dirty="0" smtClean="0"/>
              <a:t>يقدم درس التعبير الشفهي عبر مجموعة من الحصص تختلف من مستوى لآخر، حسب التوزيع التالي</a:t>
            </a:r>
            <a:r>
              <a:rPr lang="ar-MA" dirty="0" smtClean="0"/>
              <a:t>: </a:t>
            </a:r>
            <a:endParaRPr lang="fr-FR" dirty="0"/>
          </a:p>
        </p:txBody>
      </p:sp>
      <p:graphicFrame>
        <p:nvGraphicFramePr>
          <p:cNvPr id="4" name="Table 3"/>
          <p:cNvGraphicFramePr>
            <a:graphicFrameLocks noGrp="1"/>
          </p:cNvGraphicFramePr>
          <p:nvPr>
            <p:extLst>
              <p:ext uri="{D42A27DB-BD31-4B8C-83A1-F6EECF244321}">
                <p14:modId xmlns:p14="http://schemas.microsoft.com/office/powerpoint/2010/main" val="1567116753"/>
              </p:ext>
            </p:extLst>
          </p:nvPr>
        </p:nvGraphicFramePr>
        <p:xfrm>
          <a:off x="1187624" y="2924944"/>
          <a:ext cx="6840760" cy="2039104"/>
        </p:xfrm>
        <a:graphic>
          <a:graphicData uri="http://schemas.openxmlformats.org/drawingml/2006/table">
            <a:tbl>
              <a:tblPr firstRow="1" bandRow="1">
                <a:tableStyleId>{5C22544A-7EE6-4342-B048-85BDC9FD1C3A}</a:tableStyleId>
              </a:tblPr>
              <a:tblGrid>
                <a:gridCol w="1710190"/>
                <a:gridCol w="1710190"/>
                <a:gridCol w="1710190"/>
                <a:gridCol w="1710190"/>
              </a:tblGrid>
              <a:tr h="509776">
                <a:tc>
                  <a:txBody>
                    <a:bodyPr/>
                    <a:lstStyle/>
                    <a:p>
                      <a:pPr algn="ctr" rtl="1"/>
                      <a:r>
                        <a:rPr lang="ar-MA" dirty="0" smtClean="0"/>
                        <a:t>المجموع</a:t>
                      </a:r>
                      <a:endParaRPr lang="fr-FR" dirty="0"/>
                    </a:p>
                  </a:txBody>
                  <a:tcPr/>
                </a:tc>
                <a:tc>
                  <a:txBody>
                    <a:bodyPr/>
                    <a:lstStyle/>
                    <a:p>
                      <a:pPr algn="ctr" rtl="1"/>
                      <a:r>
                        <a:rPr lang="ar-MA" dirty="0" smtClean="0"/>
                        <a:t>مدة الحصة </a:t>
                      </a:r>
                      <a:endParaRPr lang="fr-FR" dirty="0"/>
                    </a:p>
                  </a:txBody>
                  <a:tcPr/>
                </a:tc>
                <a:tc>
                  <a:txBody>
                    <a:bodyPr/>
                    <a:lstStyle/>
                    <a:p>
                      <a:pPr algn="ctr" rtl="1"/>
                      <a:r>
                        <a:rPr lang="ar-MA" dirty="0" smtClean="0"/>
                        <a:t>الحصص</a:t>
                      </a:r>
                      <a:endParaRPr lang="fr-FR" dirty="0"/>
                    </a:p>
                  </a:txBody>
                  <a:tcPr/>
                </a:tc>
                <a:tc>
                  <a:txBody>
                    <a:bodyPr/>
                    <a:lstStyle/>
                    <a:p>
                      <a:pPr algn="ctr" rtl="1"/>
                      <a:r>
                        <a:rPr lang="ar-MA" dirty="0" smtClean="0"/>
                        <a:t>المستوى</a:t>
                      </a:r>
                      <a:endParaRPr lang="fr-FR" dirty="0"/>
                    </a:p>
                  </a:txBody>
                  <a:tcPr/>
                </a:tc>
              </a:tr>
              <a:tr h="509776">
                <a:tc>
                  <a:txBody>
                    <a:bodyPr/>
                    <a:lstStyle/>
                    <a:p>
                      <a:pPr algn="ctr"/>
                      <a:r>
                        <a:rPr lang="ar-MA" sz="2000" dirty="0" smtClean="0"/>
                        <a:t>3 س 30 دقيقة</a:t>
                      </a:r>
                      <a:endParaRPr lang="fr-FR" sz="2000" dirty="0"/>
                    </a:p>
                  </a:txBody>
                  <a:tcPr/>
                </a:tc>
                <a:tc>
                  <a:txBody>
                    <a:bodyPr/>
                    <a:lstStyle/>
                    <a:p>
                      <a:pPr algn="ctr"/>
                      <a:r>
                        <a:rPr lang="ar-MA" sz="2000" dirty="0" smtClean="0"/>
                        <a:t>30دقيقة</a:t>
                      </a:r>
                      <a:endParaRPr lang="fr-FR" sz="2000" dirty="0"/>
                    </a:p>
                  </a:txBody>
                  <a:tcPr/>
                </a:tc>
                <a:tc>
                  <a:txBody>
                    <a:bodyPr/>
                    <a:lstStyle/>
                    <a:p>
                      <a:pPr algn="ctr"/>
                      <a:r>
                        <a:rPr lang="ar-MA" sz="2000" dirty="0" smtClean="0"/>
                        <a:t>7</a:t>
                      </a:r>
                      <a:endParaRPr lang="fr-FR" sz="2000" dirty="0"/>
                    </a:p>
                  </a:txBody>
                  <a:tcPr/>
                </a:tc>
                <a:tc>
                  <a:txBody>
                    <a:bodyPr/>
                    <a:lstStyle/>
                    <a:p>
                      <a:pPr algn="ctr"/>
                      <a:r>
                        <a:rPr lang="ar-MA" sz="2000" dirty="0" smtClean="0"/>
                        <a:t>1</a:t>
                      </a:r>
                      <a:endParaRPr lang="fr-FR" sz="2000" dirty="0"/>
                    </a:p>
                  </a:txBody>
                  <a:tcPr/>
                </a:tc>
              </a:tr>
              <a:tr h="509776">
                <a:tc>
                  <a:txBody>
                    <a:bodyPr/>
                    <a:lstStyle/>
                    <a:p>
                      <a:pPr algn="ctr"/>
                      <a:r>
                        <a:rPr lang="ar-MA" sz="2000" dirty="0" smtClean="0"/>
                        <a:t>4 س 30 دقيقة</a:t>
                      </a:r>
                      <a:endParaRPr lang="fr-FR" sz="2000" dirty="0"/>
                    </a:p>
                  </a:txBody>
                  <a:tcPr/>
                </a:tc>
                <a:tc>
                  <a:txBody>
                    <a:bodyPr/>
                    <a:lstStyle/>
                    <a:p>
                      <a:pPr algn="ctr"/>
                      <a:r>
                        <a:rPr lang="ar-MA" sz="2000" dirty="0" smtClean="0"/>
                        <a:t>30 دقيقة</a:t>
                      </a:r>
                      <a:endParaRPr lang="fr-FR" sz="2000" dirty="0"/>
                    </a:p>
                  </a:txBody>
                  <a:tcPr/>
                </a:tc>
                <a:tc>
                  <a:txBody>
                    <a:bodyPr/>
                    <a:lstStyle/>
                    <a:p>
                      <a:pPr algn="ctr"/>
                      <a:r>
                        <a:rPr lang="ar-MA" sz="2000" dirty="0" smtClean="0"/>
                        <a:t>9</a:t>
                      </a:r>
                      <a:endParaRPr lang="fr-FR" sz="2000" dirty="0"/>
                    </a:p>
                  </a:txBody>
                  <a:tcPr/>
                </a:tc>
                <a:tc>
                  <a:txBody>
                    <a:bodyPr/>
                    <a:lstStyle/>
                    <a:p>
                      <a:pPr algn="ctr"/>
                      <a:r>
                        <a:rPr lang="ar-MA" sz="2000" dirty="0" smtClean="0"/>
                        <a:t>2</a:t>
                      </a:r>
                      <a:endParaRPr lang="fr-FR" sz="2000" dirty="0"/>
                    </a:p>
                  </a:txBody>
                  <a:tcPr/>
                </a:tc>
              </a:tr>
              <a:tr h="509776">
                <a:tc>
                  <a:txBody>
                    <a:bodyPr/>
                    <a:lstStyle/>
                    <a:p>
                      <a:pPr algn="ctr"/>
                      <a:r>
                        <a:rPr lang="ar-MA" sz="2000" dirty="0" smtClean="0"/>
                        <a:t>45</a:t>
                      </a:r>
                      <a:r>
                        <a:rPr lang="ar-MA" sz="2000" baseline="0" dirty="0" smtClean="0"/>
                        <a:t> دقيقة </a:t>
                      </a:r>
                      <a:endParaRPr lang="fr-FR" sz="2000" dirty="0"/>
                    </a:p>
                  </a:txBody>
                  <a:tcPr/>
                </a:tc>
                <a:tc>
                  <a:txBody>
                    <a:bodyPr/>
                    <a:lstStyle/>
                    <a:p>
                      <a:pPr algn="ctr"/>
                      <a:r>
                        <a:rPr lang="ar-MA" sz="2000" dirty="0" smtClean="0"/>
                        <a:t>45 دقيقة</a:t>
                      </a:r>
                      <a:endParaRPr lang="fr-FR" sz="2000" dirty="0"/>
                    </a:p>
                  </a:txBody>
                  <a:tcPr/>
                </a:tc>
                <a:tc>
                  <a:txBody>
                    <a:bodyPr/>
                    <a:lstStyle/>
                    <a:p>
                      <a:pPr algn="ctr"/>
                      <a:r>
                        <a:rPr lang="ar-MA" sz="2000" dirty="0" smtClean="0"/>
                        <a:t>1</a:t>
                      </a:r>
                      <a:endParaRPr lang="fr-FR" sz="2000" dirty="0"/>
                    </a:p>
                  </a:txBody>
                  <a:tcPr/>
                </a:tc>
                <a:tc>
                  <a:txBody>
                    <a:bodyPr/>
                    <a:lstStyle/>
                    <a:p>
                      <a:pPr algn="ctr"/>
                      <a:r>
                        <a:rPr lang="ar-MA" sz="2000" dirty="0" smtClean="0"/>
                        <a:t>3</a:t>
                      </a:r>
                      <a:endParaRPr lang="fr-FR" sz="2000" dirty="0"/>
                    </a:p>
                  </a:txBody>
                  <a:tcPr/>
                </a:tc>
              </a:tr>
            </a:tbl>
          </a:graphicData>
        </a:graphic>
      </p:graphicFrame>
    </p:spTree>
    <p:extLst>
      <p:ext uri="{BB962C8B-B14F-4D97-AF65-F5344CB8AC3E}">
        <p14:creationId xmlns:p14="http://schemas.microsoft.com/office/powerpoint/2010/main" val="4287804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MA" dirty="0">
                <a:solidFill>
                  <a:schemeClr val="accent1"/>
                </a:solidFill>
                <a:latin typeface="+mn-lt"/>
                <a:ea typeface="+mn-ea"/>
                <a:cs typeface="+mn-cs"/>
              </a:rPr>
              <a:t>الإطار العام لسير دروس التعبير الشفهي </a:t>
            </a:r>
            <a:endParaRPr lang="fr-FR" dirty="0">
              <a:solidFill>
                <a:schemeClr val="accent1"/>
              </a:solidFill>
              <a:latin typeface="+mn-lt"/>
              <a:ea typeface="+mn-ea"/>
              <a:cs typeface="+mn-cs"/>
            </a:endParaRPr>
          </a:p>
        </p:txBody>
      </p:sp>
      <p:sp>
        <p:nvSpPr>
          <p:cNvPr id="6" name="Rectangle 3"/>
          <p:cNvSpPr txBox="1">
            <a:spLocks noChangeArrowheads="1"/>
          </p:cNvSpPr>
          <p:nvPr/>
        </p:nvSpPr>
        <p:spPr bwMode="auto">
          <a:xfrm>
            <a:off x="468313" y="764704"/>
            <a:ext cx="8229600" cy="5359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r" defTabSz="914400" rtl="1" eaLnBrk="1" fontAlgn="base" latinLnBrk="0" hangingPunct="1">
              <a:lnSpc>
                <a:spcPct val="100000"/>
              </a:lnSpc>
              <a:spcBef>
                <a:spcPct val="20000"/>
              </a:spcBef>
              <a:spcAft>
                <a:spcPct val="0"/>
              </a:spcAft>
              <a:buClrTx/>
              <a:buSzTx/>
              <a:buFontTx/>
              <a:buNone/>
              <a:tabLst/>
              <a:defRPr/>
            </a:pPr>
            <a:r>
              <a:rPr kumimoji="0" lang="ar-MA" sz="3600" b="1" i="0" u="sng" strike="noStrike" kern="1200" cap="none" spc="0" normalizeH="0" baseline="0" noProof="0" dirty="0" smtClean="0">
                <a:ln>
                  <a:noFill/>
                </a:ln>
                <a:solidFill>
                  <a:srgbClr val="FF5050"/>
                </a:solidFill>
                <a:effectLst/>
                <a:uLnTx/>
                <a:uFillTx/>
                <a:latin typeface="Calibri"/>
                <a:ea typeface="+mn-ea"/>
                <a:cs typeface="Arial"/>
              </a:rPr>
              <a:t>السنة الأولى:</a:t>
            </a:r>
          </a:p>
          <a:p>
            <a:pPr marL="342900" marR="0" lvl="0" indent="-342900" algn="just" defTabSz="914400" rtl="1" eaLnBrk="1" fontAlgn="base" latinLnBrk="0" hangingPunct="1">
              <a:lnSpc>
                <a:spcPct val="100000"/>
              </a:lnSpc>
              <a:spcBef>
                <a:spcPct val="20000"/>
              </a:spcBef>
              <a:spcAft>
                <a:spcPct val="0"/>
              </a:spcAft>
              <a:buClrTx/>
              <a:buSzTx/>
              <a:buFontTx/>
              <a:buNone/>
              <a:tabLst/>
              <a:defRPr/>
            </a:pPr>
            <a:r>
              <a:rPr kumimoji="0" lang="ar-MA" sz="2600" b="1" i="0" u="none" strike="noStrike" kern="1200" cap="none" spc="0" normalizeH="0" baseline="0" noProof="0" dirty="0" smtClean="0">
                <a:ln>
                  <a:noFill/>
                </a:ln>
                <a:solidFill>
                  <a:sysClr val="windowText" lastClr="000000"/>
                </a:solidFill>
                <a:effectLst/>
                <a:uLnTx/>
                <a:uFillTx/>
                <a:latin typeface="Calibri"/>
                <a:ea typeface="+mn-ea"/>
                <a:cs typeface="Arial"/>
              </a:rPr>
              <a:t>    </a:t>
            </a:r>
            <a:r>
              <a:rPr lang="ar-MA" sz="2000" dirty="0">
                <a:solidFill>
                  <a:sysClr val="windowText" lastClr="000000"/>
                </a:solidFill>
                <a:latin typeface="Calibri"/>
                <a:cs typeface="Arial"/>
              </a:rPr>
              <a:t>في كل أسبوع من الأسبوعين الأول والثاني للوحدة يقدم درسان في كل أسبوع، كل درس يتكون من 3 حصص وتخصص الحصة السابعة لدعم الدرسين.</a:t>
            </a:r>
            <a:r>
              <a:rPr lang="en-US" sz="2000" dirty="0">
                <a:solidFill>
                  <a:sysClr val="windowText" lastClr="000000"/>
                </a:solidFill>
                <a:latin typeface="Calibri"/>
                <a:cs typeface="Arial"/>
              </a:rPr>
              <a:t> </a:t>
            </a:r>
            <a:r>
              <a:rPr lang="ar-MA" sz="2000" dirty="0">
                <a:solidFill>
                  <a:sysClr val="windowText" lastClr="000000"/>
                </a:solidFill>
                <a:latin typeface="Calibri"/>
                <a:cs typeface="Arial"/>
              </a:rPr>
              <a:t>أما الأسبوع الثالث للوحدة، فتستغل جميع حصص التعبير لتقويم ودعم الدروس الأربعة، </a:t>
            </a:r>
            <a:r>
              <a:rPr lang="ar-MA" sz="2000" b="1" u="sng" dirty="0">
                <a:solidFill>
                  <a:sysClr val="windowText" lastClr="000000"/>
                </a:solidFill>
                <a:latin typeface="Calibri"/>
                <a:cs typeface="Arial"/>
              </a:rPr>
              <a:t>وتنجز جميع أنشطة التعبير شفهيا. </a:t>
            </a:r>
          </a:p>
          <a:p>
            <a:pPr marL="342900" marR="0" lvl="0" indent="-342900" algn="ctr" defTabSz="914400" rtl="1" eaLnBrk="1" fontAlgn="base" latinLnBrk="0" hangingPunct="1">
              <a:lnSpc>
                <a:spcPct val="100000"/>
              </a:lnSpc>
              <a:spcBef>
                <a:spcPct val="20000"/>
              </a:spcBef>
              <a:spcAft>
                <a:spcPct val="0"/>
              </a:spcAft>
              <a:buClrTx/>
              <a:buSzTx/>
              <a:buFontTx/>
              <a:buNone/>
              <a:tabLst/>
              <a:defRPr/>
            </a:pPr>
            <a:r>
              <a:rPr kumimoji="0" lang="ar-MA" sz="2600" b="0" i="0" u="none" strike="noStrike" kern="1200" cap="none" spc="0" normalizeH="0" baseline="0" noProof="0" dirty="0" smtClean="0">
                <a:ln>
                  <a:noFill/>
                </a:ln>
                <a:solidFill>
                  <a:srgbClr val="FF5050"/>
                </a:solidFill>
                <a:effectLst/>
                <a:uLnTx/>
                <a:uFillTx/>
                <a:latin typeface="Calibri"/>
                <a:ea typeface="+mn-ea"/>
                <a:cs typeface="Arial"/>
              </a:rPr>
              <a:t> </a:t>
            </a:r>
            <a:r>
              <a:rPr kumimoji="0" lang="ar-MA" sz="2600" b="1" i="0" u="none" strike="noStrike" kern="1200" cap="none" spc="0" normalizeH="0" baseline="0" noProof="0" dirty="0" smtClean="0">
                <a:ln>
                  <a:noFill/>
                </a:ln>
                <a:solidFill>
                  <a:srgbClr val="FF5050"/>
                </a:solidFill>
                <a:effectLst/>
                <a:uLnTx/>
                <a:uFillTx/>
                <a:latin typeface="Calibri"/>
                <a:ea typeface="+mn-ea"/>
                <a:cs typeface="Arial"/>
              </a:rPr>
              <a:t>الأسبوع الأول والثاني:</a:t>
            </a:r>
          </a:p>
          <a:p>
            <a:pPr marL="342900" marR="0" lvl="0" indent="-342900" algn="ctr" defTabSz="914400" rtl="0" eaLnBrk="1" fontAlgn="base" latinLnBrk="0" hangingPunct="1">
              <a:lnSpc>
                <a:spcPct val="100000"/>
              </a:lnSpc>
              <a:spcBef>
                <a:spcPct val="20000"/>
              </a:spcBef>
              <a:spcAft>
                <a:spcPct val="0"/>
              </a:spcAft>
              <a:buClrTx/>
              <a:buSzTx/>
              <a:buFontTx/>
              <a:buNone/>
              <a:tabLst/>
              <a:defRPr/>
            </a:pPr>
            <a:endParaRPr kumimoji="0" lang="fr-FR" sz="2600" b="1" i="0" u="none" strike="noStrike" kern="1200" cap="none" spc="0" normalizeH="0" baseline="0" noProof="0" dirty="0" smtClean="0">
              <a:ln>
                <a:noFill/>
              </a:ln>
              <a:solidFill>
                <a:srgbClr val="FF5050"/>
              </a:solidFill>
              <a:effectLst/>
              <a:uLnTx/>
              <a:uFillTx/>
              <a:latin typeface="Calibri"/>
              <a:ea typeface="+mn-ea"/>
              <a:cs typeface="+mn-cs"/>
            </a:endParaRPr>
          </a:p>
        </p:txBody>
      </p:sp>
      <p:graphicFrame>
        <p:nvGraphicFramePr>
          <p:cNvPr id="7" name="Group 36"/>
          <p:cNvGraphicFramePr>
            <a:graphicFrameLocks noGrp="1"/>
          </p:cNvGraphicFramePr>
          <p:nvPr>
            <p:extLst>
              <p:ext uri="{D42A27DB-BD31-4B8C-83A1-F6EECF244321}">
                <p14:modId xmlns:p14="http://schemas.microsoft.com/office/powerpoint/2010/main" val="3175052818"/>
              </p:ext>
            </p:extLst>
          </p:nvPr>
        </p:nvGraphicFramePr>
        <p:xfrm>
          <a:off x="395536" y="2924175"/>
          <a:ext cx="8302377" cy="3200400"/>
        </p:xfrm>
        <a:graphic>
          <a:graphicData uri="http://schemas.openxmlformats.org/drawingml/2006/table">
            <a:tbl>
              <a:tblPr rtl="1"/>
              <a:tblGrid>
                <a:gridCol w="1569225"/>
                <a:gridCol w="2580285"/>
                <a:gridCol w="2275211"/>
                <a:gridCol w="1877656"/>
              </a:tblGrid>
              <a:tr h="75635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1" eaLnBrk="1" fontAlgn="base" latinLnBrk="0" hangingPunct="1">
                        <a:lnSpc>
                          <a:spcPct val="100000"/>
                        </a:lnSpc>
                        <a:spcBef>
                          <a:spcPct val="20000"/>
                        </a:spcBef>
                        <a:spcAft>
                          <a:spcPct val="0"/>
                        </a:spcAft>
                        <a:buClr>
                          <a:schemeClr val="tx2"/>
                        </a:buClr>
                        <a:buSzTx/>
                        <a:buFontTx/>
                        <a:buNone/>
                        <a:tabLst/>
                      </a:pPr>
                      <a:r>
                        <a:rPr kumimoji="0" lang="ar-MA" sz="2800" b="0" i="0" u="none" strike="noStrike" cap="none" normalizeH="0" baseline="0" dirty="0" smtClean="0">
                          <a:ln>
                            <a:noFill/>
                          </a:ln>
                          <a:solidFill>
                            <a:schemeClr val="tx1"/>
                          </a:solidFill>
                          <a:effectLst/>
                          <a:latin typeface="Arial" pitchFamily="34" charset="0"/>
                          <a:cs typeface="Arial" pitchFamily="34" charset="0"/>
                        </a:rPr>
                        <a:t>الحصة1</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1" eaLnBrk="1" fontAlgn="base" latinLnBrk="0" hangingPunct="1">
                        <a:lnSpc>
                          <a:spcPct val="100000"/>
                        </a:lnSpc>
                        <a:spcBef>
                          <a:spcPct val="20000"/>
                        </a:spcBef>
                        <a:spcAft>
                          <a:spcPct val="0"/>
                        </a:spcAft>
                        <a:buClr>
                          <a:schemeClr val="tx2"/>
                        </a:buClr>
                        <a:buSzTx/>
                        <a:buFontTx/>
                        <a:buNone/>
                        <a:tabLst/>
                      </a:pPr>
                      <a:r>
                        <a:rPr kumimoji="0" lang="ar-MA" sz="2800" b="0" i="0" u="none" strike="noStrike" cap="none" normalizeH="0" baseline="0" smtClean="0">
                          <a:ln>
                            <a:noFill/>
                          </a:ln>
                          <a:solidFill>
                            <a:schemeClr val="tx1"/>
                          </a:solidFill>
                          <a:effectLst/>
                          <a:latin typeface="Arial" pitchFamily="34" charset="0"/>
                          <a:cs typeface="Arial" pitchFamily="34" charset="0"/>
                        </a:rPr>
                        <a:t>الحصة2</a:t>
                      </a:r>
                      <a:endParaRPr kumimoji="0" lang="fr-FR"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1" eaLnBrk="1" fontAlgn="base" latinLnBrk="0" hangingPunct="1">
                        <a:lnSpc>
                          <a:spcPct val="100000"/>
                        </a:lnSpc>
                        <a:spcBef>
                          <a:spcPct val="20000"/>
                        </a:spcBef>
                        <a:spcAft>
                          <a:spcPct val="0"/>
                        </a:spcAft>
                        <a:buClr>
                          <a:schemeClr val="tx2"/>
                        </a:buClr>
                        <a:buSzTx/>
                        <a:buFontTx/>
                        <a:buNone/>
                        <a:tabLst/>
                      </a:pPr>
                      <a:r>
                        <a:rPr kumimoji="0" lang="ar-MA" sz="2800" b="0" i="0" u="none" strike="noStrike" cap="none" normalizeH="0" baseline="0" smtClean="0">
                          <a:ln>
                            <a:noFill/>
                          </a:ln>
                          <a:solidFill>
                            <a:schemeClr val="tx1"/>
                          </a:solidFill>
                          <a:effectLst/>
                          <a:latin typeface="Arial" pitchFamily="34" charset="0"/>
                          <a:cs typeface="Arial" pitchFamily="34" charset="0"/>
                        </a:rPr>
                        <a:t>الحصة3</a:t>
                      </a:r>
                      <a:endParaRPr kumimoji="0" lang="fr-FR"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ctr" defTabSz="914400" rtl="1" eaLnBrk="1" fontAlgn="base" latinLnBrk="0" hangingPunct="1">
                        <a:lnSpc>
                          <a:spcPct val="100000"/>
                        </a:lnSpc>
                        <a:spcBef>
                          <a:spcPct val="20000"/>
                        </a:spcBef>
                        <a:spcAft>
                          <a:spcPct val="0"/>
                        </a:spcAft>
                        <a:buClr>
                          <a:schemeClr val="tx2"/>
                        </a:buClr>
                        <a:buSzTx/>
                        <a:buFontTx/>
                        <a:buNone/>
                        <a:tabLst/>
                      </a:pPr>
                      <a:r>
                        <a:rPr kumimoji="0" lang="ar-MA" sz="2800" b="0" i="0" u="none" strike="noStrike" cap="none" normalizeH="0" baseline="0" smtClean="0">
                          <a:ln>
                            <a:noFill/>
                          </a:ln>
                          <a:solidFill>
                            <a:schemeClr val="tx1"/>
                          </a:solidFill>
                          <a:effectLst/>
                          <a:latin typeface="Arial" pitchFamily="34" charset="0"/>
                          <a:cs typeface="Arial" pitchFamily="34" charset="0"/>
                        </a:rPr>
                        <a:t>الحصة7</a:t>
                      </a:r>
                      <a:endParaRPr kumimoji="0" lang="fr-FR"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2857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noFill/>
                  </a:tcPr>
                </a:tc>
              </a:tr>
              <a:tr h="244404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400" b="0" i="0" u="none" strike="noStrike" cap="none" normalizeH="0" baseline="0" dirty="0" smtClean="0">
                          <a:ln>
                            <a:noFill/>
                          </a:ln>
                          <a:solidFill>
                            <a:schemeClr val="tx1"/>
                          </a:solidFill>
                          <a:effectLst/>
                          <a:latin typeface="Arial" pitchFamily="34" charset="0"/>
                          <a:cs typeface="Arial" pitchFamily="34" charset="0"/>
                        </a:rPr>
                        <a:t>- </a:t>
                      </a:r>
                      <a:r>
                        <a:rPr kumimoji="0" lang="ar-MA" sz="1800" b="1" i="0" u="none" strike="noStrike" cap="none" normalizeH="0" baseline="0" dirty="0" smtClean="0">
                          <a:ln>
                            <a:noFill/>
                          </a:ln>
                          <a:solidFill>
                            <a:schemeClr val="tx1"/>
                          </a:solidFill>
                          <a:effectLst/>
                          <a:latin typeface="Arial" pitchFamily="34" charset="0"/>
                          <a:cs typeface="Arial" pitchFamily="34" charset="0"/>
                        </a:rPr>
                        <a:t>تمهيد؛ </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cap="none" normalizeH="0" baseline="0" dirty="0" smtClean="0">
                          <a:ln>
                            <a:noFill/>
                          </a:ln>
                          <a:solidFill>
                            <a:schemeClr val="tx1"/>
                          </a:solidFill>
                          <a:effectLst/>
                          <a:latin typeface="Arial" pitchFamily="34" charset="0"/>
                          <a:cs typeface="Arial" pitchFamily="34" charset="0"/>
                        </a:rPr>
                        <a:t>- تسميع؛ </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cap="none" normalizeH="0" baseline="0" dirty="0" smtClean="0">
                          <a:ln>
                            <a:noFill/>
                          </a:ln>
                          <a:solidFill>
                            <a:schemeClr val="tx1"/>
                          </a:solidFill>
                          <a:effectLst/>
                          <a:latin typeface="Arial" pitchFamily="34" charset="0"/>
                          <a:cs typeface="Arial" pitchFamily="34" charset="0"/>
                        </a:rPr>
                        <a:t>- أسئلة الفهم :</a:t>
                      </a:r>
                    </a:p>
                    <a:p>
                      <a:pPr marL="177800" marR="0" lvl="0" indent="-17780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cap="none" normalizeH="0" baseline="0" dirty="0" smtClean="0">
                          <a:ln>
                            <a:noFill/>
                          </a:ln>
                          <a:solidFill>
                            <a:schemeClr val="tx1"/>
                          </a:solidFill>
                          <a:effectLst/>
                          <a:latin typeface="Arial" pitchFamily="34" charset="0"/>
                          <a:cs typeface="Arial" pitchFamily="34" charset="0"/>
                        </a:rPr>
                        <a:t>الشخصيات؛ </a:t>
                      </a:r>
                    </a:p>
                    <a:p>
                      <a:pPr marL="177800" marR="0" lvl="0" indent="-17780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cap="none" normalizeH="0" baseline="0" dirty="0" smtClean="0">
                          <a:ln>
                            <a:noFill/>
                          </a:ln>
                          <a:solidFill>
                            <a:schemeClr val="tx1"/>
                          </a:solidFill>
                          <a:effectLst/>
                          <a:latin typeface="Arial" pitchFamily="34" charset="0"/>
                          <a:cs typeface="Arial" pitchFamily="34" charset="0"/>
                        </a:rPr>
                        <a:t>الأحداث؛</a:t>
                      </a:r>
                    </a:p>
                    <a:p>
                      <a:pPr marL="177800" marR="0" lvl="0" indent="-17780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cap="none" normalizeH="0" baseline="0" dirty="0" smtClean="0">
                          <a:ln>
                            <a:noFill/>
                          </a:ln>
                          <a:solidFill>
                            <a:schemeClr val="tx1"/>
                          </a:solidFill>
                          <a:effectLst/>
                          <a:latin typeface="Arial" pitchFamily="34" charset="0"/>
                          <a:cs typeface="Arial" pitchFamily="34" charset="0"/>
                        </a:rPr>
                        <a:t>الزمان والمكان،</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cap="none" normalizeH="0" baseline="0" dirty="0" smtClean="0">
                          <a:ln>
                            <a:noFill/>
                          </a:ln>
                          <a:solidFill>
                            <a:schemeClr val="tx1"/>
                          </a:solidFill>
                          <a:effectLst/>
                          <a:latin typeface="Arial" pitchFamily="34" charset="0"/>
                          <a:cs typeface="Arial" pitchFamily="34" charset="0"/>
                        </a:rPr>
                        <a:t>- التشخيص.</a:t>
                      </a:r>
                      <a:endParaRPr kumimoji="0" lang="fr-FR" sz="20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التذكير؛ </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التوسع في مواقف النص؛</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استعمال المعجم  والأساليب؛ </a:t>
                      </a:r>
                    </a:p>
                    <a:p>
                      <a:pPr marL="177800" marR="0" lvl="0" indent="-177800" algn="r" defTabSz="914400" rtl="1" eaLnBrk="1" fontAlgn="base" latinLnBrk="0" hangingPunct="1">
                        <a:lnSpc>
                          <a:spcPct val="100000"/>
                        </a:lnSpc>
                        <a:spcBef>
                          <a:spcPct val="20000"/>
                        </a:spcBef>
                        <a:spcAft>
                          <a:spcPct val="0"/>
                        </a:spcAft>
                        <a:buClr>
                          <a:schemeClr val="tx2"/>
                        </a:buClr>
                        <a:buSzTx/>
                        <a:buFontTx/>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استعمال التراكيب؛</a:t>
                      </a:r>
                    </a:p>
                    <a:p>
                      <a:pPr marL="177800" marR="0" lvl="0" indent="-177800" algn="r" defTabSz="914400" rtl="1" eaLnBrk="1" fontAlgn="base" latinLnBrk="0" hangingPunct="1">
                        <a:lnSpc>
                          <a:spcPct val="100000"/>
                        </a:lnSpc>
                        <a:spcBef>
                          <a:spcPct val="20000"/>
                        </a:spcBef>
                        <a:spcAft>
                          <a:spcPct val="0"/>
                        </a:spcAft>
                        <a:buClr>
                          <a:schemeClr val="tx2"/>
                        </a:buClr>
                        <a:buSzTx/>
                        <a:buFontTx/>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التحويلات الصرفية.</a:t>
                      </a:r>
                      <a:endParaRPr kumimoji="0" lang="fr-FR" sz="18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التذكير ؛</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توظيف وإغناء المعجم؛ </a:t>
                      </a:r>
                    </a:p>
                    <a:p>
                      <a:pPr marL="177800" marR="0" lvl="0" indent="-177800" algn="r" defTabSz="914400" rtl="1" eaLnBrk="1" fontAlgn="base" latinLnBrk="0" hangingPunct="1">
                        <a:lnSpc>
                          <a:spcPct val="100000"/>
                        </a:lnSpc>
                        <a:spcBef>
                          <a:spcPct val="20000"/>
                        </a:spcBef>
                        <a:spcAft>
                          <a:spcPct val="0"/>
                        </a:spcAft>
                        <a:buClr>
                          <a:schemeClr val="tx2"/>
                        </a:buClr>
                        <a:buSzTx/>
                        <a:buFontTx/>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توظيف الأساليب؛ </a:t>
                      </a:r>
                    </a:p>
                    <a:p>
                      <a:pPr marL="177800" marR="0" lvl="0" indent="-177800" algn="r" defTabSz="914400" rtl="1" eaLnBrk="1" fontAlgn="base" latinLnBrk="0" hangingPunct="1">
                        <a:lnSpc>
                          <a:spcPct val="100000"/>
                        </a:lnSpc>
                        <a:spcBef>
                          <a:spcPct val="20000"/>
                        </a:spcBef>
                        <a:spcAft>
                          <a:spcPct val="0"/>
                        </a:spcAft>
                        <a:buClr>
                          <a:schemeClr val="tx2"/>
                        </a:buClr>
                        <a:buSzTx/>
                        <a:buFontTx/>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توظيف التراكيب؛</a:t>
                      </a:r>
                    </a:p>
                    <a:p>
                      <a:pPr marL="0" marR="0" lvl="0" indent="0" algn="r" defTabSz="914400" rtl="1" eaLnBrk="1" fontAlgn="base" latinLnBrk="0" hangingPunct="1">
                        <a:lnSpc>
                          <a:spcPct val="100000"/>
                        </a:lnSpc>
                        <a:spcBef>
                          <a:spcPct val="20000"/>
                        </a:spcBef>
                        <a:spcAft>
                          <a:spcPct val="0"/>
                        </a:spcAft>
                        <a:buClr>
                          <a:schemeClr val="tx2"/>
                        </a:buClr>
                        <a:buSzTx/>
                        <a:buFontTx/>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التحويلات الصرفية.</a:t>
                      </a:r>
                      <a:endParaRPr kumimoji="0" lang="fr-FR" sz="1800" b="1" i="0" u="none" strike="noStrike" kern="1200" cap="none" normalizeH="0" baseline="0" dirty="0" smtClean="0">
                        <a:ln>
                          <a:noFill/>
                        </a:ln>
                        <a:solidFill>
                          <a:schemeClr val="tx1"/>
                        </a:solidFill>
                        <a:effectLst/>
                        <a:latin typeface="Arial" pitchFamily="34" charset="0"/>
                        <a:ea typeface="+mn-ea"/>
                        <a:cs typeface="Arial" pitchFamily="34" charset="0"/>
                      </a:endParaRPr>
                    </a:p>
                  </a:txBody>
                  <a:tcPr horzOverflow="overflow">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177800" marR="0" lvl="0" indent="-177800" algn="r" defTabSz="914400" rtl="1" eaLnBrk="1" fontAlgn="base" latinLnBrk="0" hangingPunct="1">
                        <a:lnSpc>
                          <a:spcPct val="100000"/>
                        </a:lnSpc>
                        <a:spcBef>
                          <a:spcPct val="20000"/>
                        </a:spcBef>
                        <a:spcAft>
                          <a:spcPct val="0"/>
                        </a:spcAft>
                        <a:buClr>
                          <a:schemeClr val="tx2"/>
                        </a:buClr>
                        <a:buSzTx/>
                        <a:buFontTx/>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التذكير </a:t>
                      </a:r>
                    </a:p>
                    <a:p>
                      <a:pPr marL="0" marR="0" lvl="0" indent="0" algn="r" defTabSz="914400" rtl="1" eaLnBrk="1" fontAlgn="base" latinLnBrk="0" hangingPunct="1">
                        <a:lnSpc>
                          <a:spcPct val="100000"/>
                        </a:lnSpc>
                        <a:spcBef>
                          <a:spcPct val="20000"/>
                        </a:spcBef>
                        <a:spcAft>
                          <a:spcPct val="0"/>
                        </a:spcAft>
                        <a:buClr>
                          <a:schemeClr val="tx2"/>
                        </a:buClr>
                        <a:buSzTx/>
                        <a:buFont typeface="Arial" pitchFamily="34" charset="0"/>
                        <a:buNone/>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ـ</a:t>
                      </a:r>
                      <a:r>
                        <a:rPr kumimoji="0" lang="ar-MA" sz="1800" b="0" i="0" u="none" strike="noStrike" kern="1200" cap="none" normalizeH="0" baseline="0" dirty="0" smtClean="0">
                          <a:ln>
                            <a:noFill/>
                          </a:ln>
                          <a:solidFill>
                            <a:schemeClr val="tx1"/>
                          </a:solidFill>
                          <a:effectLst/>
                          <a:latin typeface="Arial" pitchFamily="34" charset="0"/>
                          <a:ea typeface="+mn-ea"/>
                          <a:cs typeface="Arial" pitchFamily="34" charset="0"/>
                        </a:rPr>
                        <a:t>ـ</a:t>
                      </a: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 تقويم ودعم: </a:t>
                      </a:r>
                    </a:p>
                    <a:p>
                      <a:pPr marL="285750" marR="0" lvl="0" indent="-28575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المعجم </a:t>
                      </a: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الوظيفي؛</a:t>
                      </a:r>
                    </a:p>
                    <a:p>
                      <a:pPr marL="285750" marR="0" lvl="0" indent="-28575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الأساليب؛</a:t>
                      </a:r>
                    </a:p>
                    <a:p>
                      <a:pPr marL="285750" marR="0" lvl="0" indent="-28575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التراكيب؛</a:t>
                      </a:r>
                    </a:p>
                    <a:p>
                      <a:pPr marL="285750" marR="0" lvl="0" indent="-285750" algn="r" defTabSz="914400" rtl="1" eaLnBrk="1" fontAlgn="base" latinLnBrk="0" hangingPunct="1">
                        <a:lnSpc>
                          <a:spcPct val="100000"/>
                        </a:lnSpc>
                        <a:spcBef>
                          <a:spcPct val="20000"/>
                        </a:spcBef>
                        <a:spcAft>
                          <a:spcPct val="0"/>
                        </a:spcAft>
                        <a:buClr>
                          <a:schemeClr val="tx2"/>
                        </a:buClr>
                        <a:buSzTx/>
                        <a:buFont typeface="Arial" pitchFamily="34" charset="0"/>
                        <a:buChar char="•"/>
                        <a:tabLst/>
                      </a:pPr>
                      <a:r>
                        <a:rPr kumimoji="0" lang="ar-MA" sz="1800" b="1" i="0" u="none" strike="noStrike" kern="1200" cap="none" normalizeH="0" baseline="0" dirty="0" smtClean="0">
                          <a:ln>
                            <a:noFill/>
                          </a:ln>
                          <a:solidFill>
                            <a:schemeClr val="tx1"/>
                          </a:solidFill>
                          <a:effectLst/>
                          <a:latin typeface="Arial" pitchFamily="34" charset="0"/>
                          <a:ea typeface="+mn-ea"/>
                          <a:cs typeface="Arial" pitchFamily="34" charset="0"/>
                        </a:rPr>
                        <a:t>التحويلات</a:t>
                      </a:r>
                      <a:r>
                        <a:rPr kumimoji="0" lang="ar-MA" sz="2000" b="1" i="0" u="none" strike="noStrike" cap="none" normalizeH="0" baseline="0" dirty="0" smtClean="0">
                          <a:ln>
                            <a:noFill/>
                          </a:ln>
                          <a:solidFill>
                            <a:schemeClr val="tx1"/>
                          </a:solidFill>
                          <a:effectLst/>
                          <a:latin typeface="Arial" pitchFamily="34" charset="0"/>
                          <a:cs typeface="Arial" pitchFamily="34" charset="0"/>
                        </a:rPr>
                        <a:t>.</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a:txBody>
                  <a:tcPr horzOverflow="overflow">
                    <a:lnL w="12700" cap="flat" cmpd="sng" algn="ctr">
                      <a:solidFill>
                        <a:sysClr val="windowText" lastClr="000000"/>
                      </a:solidFill>
                      <a:prstDash val="solid"/>
                      <a:round/>
                      <a:headEnd type="none" w="med" len="med"/>
                      <a:tailEnd type="none" w="med" len="med"/>
                    </a:lnL>
                    <a:lnR w="2857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28575" cap="flat" cmpd="sng" algn="ctr">
                      <a:solidFill>
                        <a:sysClr val="windowText" lastClr="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525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
                                            <p:txEl>
                                              <p:pRg st="0" end="0"/>
                                            </p:tx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p:cTn id="12" dur="1000" fill="hold"/>
                                        <p:tgtEl>
                                          <p:spTgt spid="6">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6">
                                            <p:txEl>
                                              <p:pRg st="1" end="1"/>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p:cTn id="17" dur="1000" fill="hold"/>
                                        <p:tgtEl>
                                          <p:spTgt spid="6">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6">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strVal val="#ppt_w*0.70"/>
                                          </p:val>
                                        </p:tav>
                                        <p:tav tm="100000">
                                          <p:val>
                                            <p:strVal val="#ppt_w"/>
                                          </p:val>
                                        </p:tav>
                                      </p:tavLst>
                                    </p:anim>
                                    <p:anim calcmode="lin" valueType="num">
                                      <p:cBhvr>
                                        <p:cTn id="25" dur="1000" fill="hold"/>
                                        <p:tgtEl>
                                          <p:spTgt spid="7"/>
                                        </p:tgtEl>
                                        <p:attrNameLst>
                                          <p:attrName>ppt_h</p:attrName>
                                        </p:attrNameLst>
                                      </p:cBhvr>
                                      <p:tavLst>
                                        <p:tav tm="0">
                                          <p:val>
                                            <p:strVal val="#ppt_h"/>
                                          </p:val>
                                        </p:tav>
                                        <p:tav tm="100000">
                                          <p:val>
                                            <p:strVal val="#ppt_h"/>
                                          </p:val>
                                        </p:tav>
                                      </p:tavLst>
                                    </p:anim>
                                    <p:animEffect transition="in" filter="fade">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الإطار العام لسير دروس التعبير الشفهي </a:t>
            </a:r>
            <a:endParaRPr lang="fr-FR" dirty="0"/>
          </a:p>
        </p:txBody>
      </p:sp>
      <p:sp>
        <p:nvSpPr>
          <p:cNvPr id="3" name="Content Placeholder 2"/>
          <p:cNvSpPr>
            <a:spLocks noGrp="1"/>
          </p:cNvSpPr>
          <p:nvPr>
            <p:ph idx="1"/>
          </p:nvPr>
        </p:nvSpPr>
        <p:spPr/>
        <p:txBody>
          <a:bodyPr/>
          <a:lstStyle/>
          <a:p>
            <a:pPr marL="0" indent="0" algn="r" rtl="1">
              <a:buNone/>
            </a:pPr>
            <a:endParaRPr lang="ar-MA" dirty="0" smtClean="0"/>
          </a:p>
          <a:p>
            <a:pPr marL="0" indent="0" algn="r" rtl="1">
              <a:buNone/>
            </a:pPr>
            <a:endParaRPr lang="fr-FR"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696" y="2225424"/>
            <a:ext cx="8227069" cy="2670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95536" y="692697"/>
            <a:ext cx="8352928" cy="1532727"/>
          </a:xfrm>
          <a:prstGeom prst="rect">
            <a:avLst/>
          </a:prstGeom>
        </p:spPr>
        <p:txBody>
          <a:bodyPr wrap="square">
            <a:spAutoFit/>
          </a:bodyPr>
          <a:lstStyle/>
          <a:p>
            <a:pPr marL="342900" lvl="0" indent="-342900" algn="r" rtl="1">
              <a:spcBef>
                <a:spcPct val="20000"/>
              </a:spcBef>
              <a:defRPr/>
            </a:pPr>
            <a:r>
              <a:rPr lang="ar-MA" sz="3600" b="1" u="sng" dirty="0">
                <a:solidFill>
                  <a:srgbClr val="FF5050"/>
                </a:solidFill>
                <a:latin typeface="Calibri"/>
                <a:cs typeface="Arial"/>
              </a:rPr>
              <a:t>السنة </a:t>
            </a:r>
            <a:r>
              <a:rPr lang="ar-MA" sz="3600" b="1" u="sng" dirty="0" smtClean="0">
                <a:solidFill>
                  <a:srgbClr val="FF5050"/>
                </a:solidFill>
                <a:latin typeface="Calibri"/>
                <a:cs typeface="Arial"/>
              </a:rPr>
              <a:t>الثانية:</a:t>
            </a:r>
            <a:endParaRPr lang="ar-MA" sz="3600" b="1" u="sng" dirty="0">
              <a:solidFill>
                <a:srgbClr val="FF5050"/>
              </a:solidFill>
              <a:latin typeface="Calibri"/>
              <a:cs typeface="Arial"/>
            </a:endParaRPr>
          </a:p>
          <a:p>
            <a:pPr marL="342900" lvl="0" indent="12700" algn="just" rtl="1">
              <a:spcBef>
                <a:spcPct val="20000"/>
              </a:spcBef>
              <a:defRPr/>
            </a:pPr>
            <a:r>
              <a:rPr lang="ar-MA" dirty="0" smtClean="0">
                <a:solidFill>
                  <a:sysClr val="windowText" lastClr="000000"/>
                </a:solidFill>
                <a:latin typeface="Calibri"/>
                <a:cs typeface="Arial"/>
              </a:rPr>
              <a:t>في </a:t>
            </a:r>
            <a:r>
              <a:rPr lang="ar-MA" dirty="0">
                <a:solidFill>
                  <a:sysClr val="windowText" lastClr="000000"/>
                </a:solidFill>
                <a:latin typeface="Calibri"/>
                <a:cs typeface="Arial"/>
              </a:rPr>
              <a:t>كل أسبوع من الأسبوعين الأول والثاني للوحدة يقدم درسان في كل أسبوع، كل درس يتكون من </a:t>
            </a:r>
            <a:r>
              <a:rPr lang="ar-MA" dirty="0" smtClean="0">
                <a:solidFill>
                  <a:sysClr val="windowText" lastClr="000000"/>
                </a:solidFill>
                <a:latin typeface="Calibri"/>
                <a:cs typeface="Arial"/>
              </a:rPr>
              <a:t>4 حصص </a:t>
            </a:r>
            <a:r>
              <a:rPr lang="ar-MA" dirty="0">
                <a:solidFill>
                  <a:sysClr val="windowText" lastClr="000000"/>
                </a:solidFill>
                <a:latin typeface="Calibri"/>
                <a:cs typeface="Arial"/>
              </a:rPr>
              <a:t>وتخصص الحصة </a:t>
            </a:r>
            <a:r>
              <a:rPr lang="ar-MA" dirty="0" smtClean="0">
                <a:solidFill>
                  <a:sysClr val="windowText" lastClr="000000"/>
                </a:solidFill>
                <a:latin typeface="Calibri"/>
                <a:cs typeface="Arial"/>
              </a:rPr>
              <a:t>التاسعة </a:t>
            </a:r>
            <a:r>
              <a:rPr lang="ar-MA" dirty="0">
                <a:solidFill>
                  <a:sysClr val="windowText" lastClr="000000"/>
                </a:solidFill>
                <a:latin typeface="Calibri"/>
                <a:cs typeface="Arial"/>
              </a:rPr>
              <a:t>لدعم الدرسين.</a:t>
            </a:r>
            <a:r>
              <a:rPr lang="en-US" dirty="0">
                <a:solidFill>
                  <a:sysClr val="windowText" lastClr="000000"/>
                </a:solidFill>
                <a:latin typeface="Calibri"/>
                <a:cs typeface="Arial"/>
              </a:rPr>
              <a:t> </a:t>
            </a:r>
            <a:r>
              <a:rPr lang="ar-MA" dirty="0">
                <a:solidFill>
                  <a:sysClr val="windowText" lastClr="000000"/>
                </a:solidFill>
                <a:latin typeface="Calibri"/>
                <a:cs typeface="Arial"/>
              </a:rPr>
              <a:t>أما الأسبوع الثالث للوحدة، فتستغل جميع حصص التعبير لتقويم ودعم الدروس الأربعة</a:t>
            </a:r>
            <a:r>
              <a:rPr lang="ar-MA" dirty="0" smtClean="0">
                <a:solidFill>
                  <a:sysClr val="windowText" lastClr="000000"/>
                </a:solidFill>
                <a:latin typeface="Calibri"/>
                <a:cs typeface="Arial"/>
              </a:rPr>
              <a:t>، </a:t>
            </a:r>
            <a:r>
              <a:rPr lang="ar-MA" b="1" u="sng" dirty="0" smtClean="0">
                <a:solidFill>
                  <a:sysClr val="windowText" lastClr="000000"/>
                </a:solidFill>
                <a:latin typeface="Calibri"/>
                <a:cs typeface="Arial"/>
              </a:rPr>
              <a:t>وتستغل بعض حصص كل أسبوع في ممارسات كتابية. </a:t>
            </a:r>
            <a:endParaRPr lang="ar-MA" b="1" u="sng" dirty="0">
              <a:solidFill>
                <a:sysClr val="windowText" lastClr="000000"/>
              </a:solidFill>
              <a:latin typeface="Calibri"/>
              <a:cs typeface="Arial"/>
            </a:endParaRPr>
          </a:p>
        </p:txBody>
      </p:sp>
      <p:sp>
        <p:nvSpPr>
          <p:cNvPr id="6" name="Rectangle 5"/>
          <p:cNvSpPr/>
          <p:nvPr/>
        </p:nvSpPr>
        <p:spPr>
          <a:xfrm>
            <a:off x="539552" y="5013176"/>
            <a:ext cx="8208912" cy="1584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MA" dirty="0" smtClean="0">
              <a:solidFill>
                <a:schemeClr val="tx1"/>
              </a:solidFill>
            </a:endParaRPr>
          </a:p>
          <a:p>
            <a:pPr algn="r" rtl="1"/>
            <a:r>
              <a:rPr lang="ar-MA" b="1" u="sng" dirty="0" smtClean="0">
                <a:solidFill>
                  <a:srgbClr val="FF0000"/>
                </a:solidFill>
              </a:rPr>
              <a:t>مكونات التمارين الكتابية بالسنة الثانية: </a:t>
            </a:r>
          </a:p>
          <a:p>
            <a:pPr marL="285750" indent="-285750" algn="r" rtl="1">
              <a:buFont typeface="Wingdings" pitchFamily="2" charset="2"/>
              <a:buChar char="q"/>
            </a:pPr>
            <a:r>
              <a:rPr lang="ar-MA" dirty="0">
                <a:solidFill>
                  <a:schemeClr val="tx1"/>
                </a:solidFill>
              </a:rPr>
              <a:t>المعجم : رتب </a:t>
            </a:r>
            <a:r>
              <a:rPr lang="ar-MA" dirty="0" smtClean="0">
                <a:solidFill>
                  <a:schemeClr val="tx1"/>
                </a:solidFill>
              </a:rPr>
              <a:t>الجمل.</a:t>
            </a:r>
            <a:endParaRPr lang="fr-FR" dirty="0">
              <a:solidFill>
                <a:schemeClr val="tx1"/>
              </a:solidFill>
            </a:endParaRPr>
          </a:p>
          <a:p>
            <a:pPr marL="285750" indent="-285750" algn="r" rtl="1">
              <a:buFont typeface="Wingdings" pitchFamily="2" charset="2"/>
              <a:buChar char="q"/>
            </a:pPr>
            <a:r>
              <a:rPr lang="ar-MA" dirty="0" smtClean="0">
                <a:solidFill>
                  <a:schemeClr val="tx1"/>
                </a:solidFill>
              </a:rPr>
              <a:t>تراكيب: يركب جملا على غرار أو يكمل جملا على غرار.</a:t>
            </a:r>
          </a:p>
          <a:p>
            <a:pPr marL="285750" indent="-285750" algn="r" rtl="1">
              <a:buFont typeface="Wingdings" pitchFamily="2" charset="2"/>
              <a:buChar char="q"/>
            </a:pPr>
            <a:r>
              <a:rPr lang="ar-MA" dirty="0" smtClean="0">
                <a:solidFill>
                  <a:schemeClr val="tx1"/>
                </a:solidFill>
              </a:rPr>
              <a:t>تحويلات: يقدم إليه اسما مؤنثا والمطلوب هو الاسم المذكر.</a:t>
            </a:r>
          </a:p>
          <a:p>
            <a:pPr marL="285750" indent="-285750" algn="r" rtl="1">
              <a:buFont typeface="Wingdings" pitchFamily="2" charset="2"/>
              <a:buChar char="q"/>
            </a:pPr>
            <a:r>
              <a:rPr lang="ar-MA" dirty="0" smtClean="0">
                <a:solidFill>
                  <a:schemeClr val="tx1"/>
                </a:solidFill>
              </a:rPr>
              <a:t>الصرف: يحول جملة إلى الضمائر المطلوبة.</a:t>
            </a:r>
          </a:p>
          <a:p>
            <a:pPr algn="ctr"/>
            <a:endParaRPr lang="ar-MA" dirty="0" smtClean="0">
              <a:solidFill>
                <a:schemeClr val="tx1"/>
              </a:solidFill>
            </a:endParaRPr>
          </a:p>
        </p:txBody>
      </p:sp>
    </p:spTree>
    <p:extLst>
      <p:ext uri="{BB962C8B-B14F-4D97-AF65-F5344CB8AC3E}">
        <p14:creationId xmlns:p14="http://schemas.microsoft.com/office/powerpoint/2010/main" val="1894625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الإطار العام لسير دروس التعبير الشفهي </a:t>
            </a:r>
            <a:endParaRPr lang="fr-FR" dirty="0"/>
          </a:p>
        </p:txBody>
      </p:sp>
      <p:sp>
        <p:nvSpPr>
          <p:cNvPr id="4" name="Content Placeholder 3"/>
          <p:cNvSpPr>
            <a:spLocks noGrp="1" noChangeArrowheads="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lvl="0" indent="0" algn="r" rtl="1" fontAlgn="auto">
              <a:spcBef>
                <a:spcPts val="0"/>
              </a:spcBef>
              <a:spcAft>
                <a:spcPts val="0"/>
              </a:spcAft>
              <a:buClrTx/>
              <a:buNone/>
            </a:pPr>
            <a:r>
              <a:rPr kumimoji="0" lang="ar-MA" sz="2400" b="1" i="0" u="sng" strike="noStrike" kern="0" cap="none" spc="0" normalizeH="0" baseline="0" noProof="0" dirty="0" smtClean="0">
                <a:ln>
                  <a:noFill/>
                </a:ln>
                <a:solidFill>
                  <a:srgbClr val="00FF00"/>
                </a:solidFill>
                <a:effectLst/>
                <a:uLnTx/>
                <a:uFillTx/>
              </a:rPr>
              <a:t> </a:t>
            </a:r>
            <a:r>
              <a:rPr lang="ar-MA" sz="3600" b="1" u="sng" kern="1200" dirty="0">
                <a:solidFill>
                  <a:srgbClr val="FF5050"/>
                </a:solidFill>
                <a:latin typeface="Calibri"/>
                <a:cs typeface="Arial"/>
              </a:rPr>
              <a:t>السنة </a:t>
            </a:r>
            <a:r>
              <a:rPr lang="ar-MA" sz="3600" b="1" u="sng" kern="1200" dirty="0" smtClean="0">
                <a:solidFill>
                  <a:srgbClr val="FF5050"/>
                </a:solidFill>
                <a:latin typeface="Calibri"/>
                <a:cs typeface="Arial"/>
              </a:rPr>
              <a:t>الثالثة:</a:t>
            </a:r>
            <a:endParaRPr kumimoji="0" lang="ar-MA" sz="2400" b="1" i="0" u="sng" strike="noStrike" kern="0" cap="none" spc="0" normalizeH="0" baseline="0" noProof="0" dirty="0" smtClean="0">
              <a:ln>
                <a:noFill/>
              </a:ln>
              <a:solidFill>
                <a:srgbClr val="00FF00"/>
              </a:solidFill>
              <a:effectLst/>
              <a:uLnTx/>
              <a:uFillTx/>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sng" strike="noStrike" kern="0" cap="none" spc="0" normalizeH="0" baseline="0" noProof="0" dirty="0" smtClean="0">
                <a:ln>
                  <a:noFill/>
                </a:ln>
                <a:solidFill>
                  <a:srgbClr val="00FF00"/>
                </a:solidFill>
                <a:effectLst/>
                <a:uLnTx/>
                <a:uFillTx/>
              </a:rPr>
              <a:t>الوحدة الديداكتيكية :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none" strike="noStrike" kern="0" cap="none" spc="0" normalizeH="0" baseline="0" noProof="0" dirty="0" smtClean="0">
                <a:ln>
                  <a:noFill/>
                </a:ln>
                <a:solidFill>
                  <a:sysClr val="windowText" lastClr="000000"/>
                </a:solidFill>
                <a:effectLst/>
                <a:uLnTx/>
                <a:uFillTx/>
              </a:rPr>
              <a:t>    تقدم ثلاثة  مواضيع : الموضوع الأول في الأسبوع الأول /الموضوع الثاني في الأسبوع الثاني / الموضوع الثالث في الأسبوع </a:t>
            </a:r>
            <a:r>
              <a:rPr kumimoji="0" lang="ar-MA" sz="2400" b="1" i="0" u="none" strike="noStrike" kern="0" cap="none" spc="0" normalizeH="0" baseline="0" noProof="0" dirty="0" smtClean="0">
                <a:ln>
                  <a:noFill/>
                </a:ln>
                <a:solidFill>
                  <a:sysClr val="windowText" lastClr="000000"/>
                </a:solidFill>
                <a:effectLst/>
                <a:uLnTx/>
                <a:uFillTx/>
              </a:rPr>
              <a:t>الثالث، </a:t>
            </a:r>
            <a:r>
              <a:rPr kumimoji="0" lang="ar-MA" sz="2400" b="1" i="0" u="none" strike="noStrike" kern="0" cap="none" spc="0" normalizeH="0" baseline="0" noProof="0" dirty="0" smtClean="0">
                <a:ln>
                  <a:noFill/>
                </a:ln>
                <a:solidFill>
                  <a:sysClr val="windowText" lastClr="000000"/>
                </a:solidFill>
                <a:effectLst/>
                <a:uLnTx/>
                <a:uFillTx/>
              </a:rPr>
              <a:t>بنفس المنهجية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sng" strike="noStrike" kern="0" cap="none" spc="0" normalizeH="0" baseline="0" noProof="0" dirty="0" smtClean="0">
                <a:ln>
                  <a:noFill/>
                </a:ln>
                <a:solidFill>
                  <a:srgbClr val="00FF00"/>
                </a:solidFill>
                <a:effectLst/>
                <a:uLnTx/>
                <a:uFillTx/>
              </a:rPr>
              <a:t>عدد الحصص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none" strike="noStrike" kern="0" cap="none" spc="0" normalizeH="0" baseline="0" noProof="0" dirty="0" smtClean="0">
                <a:ln>
                  <a:noFill/>
                </a:ln>
                <a:solidFill>
                  <a:sysClr val="windowText" lastClr="000000"/>
                </a:solidFill>
                <a:effectLst/>
                <a:uLnTx/>
                <a:uFillTx/>
              </a:rPr>
              <a:t>        حصة واحدة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sng" strike="noStrike" kern="0" cap="none" spc="0" normalizeH="0" baseline="0" noProof="0" dirty="0" smtClean="0">
                <a:ln>
                  <a:noFill/>
                </a:ln>
                <a:solidFill>
                  <a:srgbClr val="00FF00"/>
                </a:solidFill>
                <a:effectLst/>
                <a:uLnTx/>
                <a:uFillTx/>
              </a:rPr>
              <a:t>المدة المخصصة: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none" strike="noStrike" kern="0" cap="none" spc="0" normalizeH="0" baseline="0" noProof="0" dirty="0" smtClean="0">
                <a:ln>
                  <a:noFill/>
                </a:ln>
                <a:solidFill>
                  <a:sysClr val="windowText" lastClr="000000"/>
                </a:solidFill>
                <a:effectLst/>
                <a:uLnTx/>
                <a:uFillTx/>
              </a:rPr>
              <a:t>         45 دقيقة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sng" strike="noStrike" kern="0" cap="none" spc="0" normalizeH="0" baseline="0" noProof="0" dirty="0" smtClean="0">
                <a:ln>
                  <a:noFill/>
                </a:ln>
                <a:solidFill>
                  <a:srgbClr val="00FF00"/>
                </a:solidFill>
                <a:effectLst/>
                <a:uLnTx/>
                <a:uFillTx/>
              </a:rPr>
              <a:t>ملاحظة: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none" strike="noStrike" kern="0" cap="none" spc="0" normalizeH="0" baseline="0" noProof="0" dirty="0" smtClean="0">
                <a:ln>
                  <a:noFill/>
                </a:ln>
                <a:solidFill>
                  <a:sysClr val="windowText" lastClr="000000"/>
                </a:solidFill>
                <a:effectLst/>
                <a:uLnTx/>
                <a:uFillTx/>
              </a:rPr>
              <a:t> ابتداء من السنة الثالثة، تصبح القراءة المنطلق الرئيسي لدروس اللغة، أي أنها تنتقل من كونها غاية إلى كونها وسيلة، حيث يصبح النص القرائي حاملا للظواهر اللغوية.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MA" sz="2400" b="1" i="0" u="none" strike="noStrike" kern="0" cap="none" spc="0" normalizeH="0" baseline="0" noProof="0" dirty="0" smtClean="0">
                <a:ln>
                  <a:noFill/>
                </a:ln>
                <a:solidFill>
                  <a:sysClr val="windowText" lastClr="000000"/>
                </a:solidFill>
                <a:effectLst/>
                <a:uLnTx/>
                <a:uFillTx/>
              </a:rPr>
              <a:t>والتعبير الشفهي بدوره ينطلق من إحدى فقرات النص الوظيفي الأساسي: تستغل في ثلاث عمليات منهجية:</a:t>
            </a:r>
            <a:endParaRPr kumimoji="0" lang="fr-FR" sz="2400" b="1"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602486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1" end="1"/>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4">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 calcmode="lin" valueType="num">
                                      <p:cBhvr>
                                        <p:cTn id="26"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4">
                                            <p:txEl>
                                              <p:pRg st="3" end="3"/>
                                            </p:txEl>
                                          </p:spTgt>
                                        </p:tgtEl>
                                      </p:cBhvr>
                                    </p:animEffect>
                                  </p:childTnLst>
                                </p:cTn>
                              </p:par>
                              <p:par>
                                <p:cTn id="29" presetID="55" presetClass="entr" presetSubtype="0" fill="hold"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1000" fill="hold"/>
                                        <p:tgtEl>
                                          <p:spTgt spid="4">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4">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4">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nodeType="click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anim calcmode="lin" valueType="num">
                                      <p:cBhvr>
                                        <p:cTn id="38" dur="1000" fill="hold"/>
                                        <p:tgtEl>
                                          <p:spTgt spid="4">
                                            <p:txEl>
                                              <p:pRg st="5" end="5"/>
                                            </p:txEl>
                                          </p:spTgt>
                                        </p:tgtEl>
                                        <p:attrNameLst>
                                          <p:attrName>ppt_w</p:attrName>
                                        </p:attrNameLst>
                                      </p:cBhvr>
                                      <p:tavLst>
                                        <p:tav tm="0">
                                          <p:val>
                                            <p:strVal val="#ppt_w*0.70"/>
                                          </p:val>
                                        </p:tav>
                                        <p:tav tm="100000">
                                          <p:val>
                                            <p:strVal val="#ppt_w"/>
                                          </p:val>
                                        </p:tav>
                                      </p:tavLst>
                                    </p:anim>
                                    <p:anim calcmode="lin" valueType="num">
                                      <p:cBhvr>
                                        <p:cTn id="39" dur="1000" fill="hold"/>
                                        <p:tgtEl>
                                          <p:spTgt spid="4">
                                            <p:txEl>
                                              <p:pRg st="5" end="5"/>
                                            </p:txEl>
                                          </p:spTgt>
                                        </p:tgtEl>
                                        <p:attrNameLst>
                                          <p:attrName>ppt_h</p:attrName>
                                        </p:attrNameLst>
                                      </p:cBhvr>
                                      <p:tavLst>
                                        <p:tav tm="0">
                                          <p:val>
                                            <p:strVal val="#ppt_h"/>
                                          </p:val>
                                        </p:tav>
                                        <p:tav tm="100000">
                                          <p:val>
                                            <p:strVal val="#ppt_h"/>
                                          </p:val>
                                        </p:tav>
                                      </p:tavLst>
                                    </p:anim>
                                    <p:animEffect transition="in" filter="fade">
                                      <p:cBhvr>
                                        <p:cTn id="40" dur="1000"/>
                                        <p:tgtEl>
                                          <p:spTgt spid="4">
                                            <p:txEl>
                                              <p:pRg st="5" end="5"/>
                                            </p:txEl>
                                          </p:spTgt>
                                        </p:tgtEl>
                                      </p:cBhvr>
                                    </p:animEffect>
                                  </p:childTnLst>
                                </p:cTn>
                              </p:par>
                              <p:par>
                                <p:cTn id="41" presetID="55" presetClass="entr" presetSubtype="0" fill="hold"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p:cTn id="43" dur="1000" fill="hold"/>
                                        <p:tgtEl>
                                          <p:spTgt spid="4">
                                            <p:txEl>
                                              <p:pRg st="6" end="6"/>
                                            </p:txEl>
                                          </p:spTgt>
                                        </p:tgtEl>
                                        <p:attrNameLst>
                                          <p:attrName>ppt_w</p:attrName>
                                        </p:attrNameLst>
                                      </p:cBhvr>
                                      <p:tavLst>
                                        <p:tav tm="0">
                                          <p:val>
                                            <p:strVal val="#ppt_w*0.70"/>
                                          </p:val>
                                        </p:tav>
                                        <p:tav tm="100000">
                                          <p:val>
                                            <p:strVal val="#ppt_w"/>
                                          </p:val>
                                        </p:tav>
                                      </p:tavLst>
                                    </p:anim>
                                    <p:anim calcmode="lin" valueType="num">
                                      <p:cBhvr>
                                        <p:cTn id="44" dur="1000" fill="hold"/>
                                        <p:tgtEl>
                                          <p:spTgt spid="4">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4">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nodeType="click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 calcmode="lin" valueType="num">
                                      <p:cBhvr>
                                        <p:cTn id="50" dur="1000" fill="hold"/>
                                        <p:tgtEl>
                                          <p:spTgt spid="4">
                                            <p:txEl>
                                              <p:pRg st="7" end="7"/>
                                            </p:txEl>
                                          </p:spTgt>
                                        </p:tgtEl>
                                        <p:attrNameLst>
                                          <p:attrName>ppt_w</p:attrName>
                                        </p:attrNameLst>
                                      </p:cBhvr>
                                      <p:tavLst>
                                        <p:tav tm="0">
                                          <p:val>
                                            <p:strVal val="#ppt_w*0.70"/>
                                          </p:val>
                                        </p:tav>
                                        <p:tav tm="100000">
                                          <p:val>
                                            <p:strVal val="#ppt_w"/>
                                          </p:val>
                                        </p:tav>
                                      </p:tavLst>
                                    </p:anim>
                                    <p:anim calcmode="lin" valueType="num">
                                      <p:cBhvr>
                                        <p:cTn id="51" dur="1000" fill="hold"/>
                                        <p:tgtEl>
                                          <p:spTgt spid="4">
                                            <p:txEl>
                                              <p:pRg st="7" end="7"/>
                                            </p:txEl>
                                          </p:spTgt>
                                        </p:tgtEl>
                                        <p:attrNameLst>
                                          <p:attrName>ppt_h</p:attrName>
                                        </p:attrNameLst>
                                      </p:cBhvr>
                                      <p:tavLst>
                                        <p:tav tm="0">
                                          <p:val>
                                            <p:strVal val="#ppt_h"/>
                                          </p:val>
                                        </p:tav>
                                        <p:tav tm="100000">
                                          <p:val>
                                            <p:strVal val="#ppt_h"/>
                                          </p:val>
                                        </p:tav>
                                      </p:tavLst>
                                    </p:anim>
                                    <p:animEffect transition="in" filter="fade">
                                      <p:cBhvr>
                                        <p:cTn id="52" dur="1000"/>
                                        <p:tgtEl>
                                          <p:spTgt spid="4">
                                            <p:txEl>
                                              <p:pRg st="7" end="7"/>
                                            </p:txEl>
                                          </p:spTgt>
                                        </p:tgtEl>
                                      </p:cBhvr>
                                    </p:animEffect>
                                  </p:childTnLst>
                                </p:cTn>
                              </p:par>
                              <p:par>
                                <p:cTn id="53" presetID="55" presetClass="entr" presetSubtype="0" fill="hold" nodeType="with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p:cTn id="55" dur="1000" fill="hold"/>
                                        <p:tgtEl>
                                          <p:spTgt spid="4">
                                            <p:txEl>
                                              <p:pRg st="8" end="8"/>
                                            </p:txEl>
                                          </p:spTgt>
                                        </p:tgtEl>
                                        <p:attrNameLst>
                                          <p:attrName>ppt_w</p:attrName>
                                        </p:attrNameLst>
                                      </p:cBhvr>
                                      <p:tavLst>
                                        <p:tav tm="0">
                                          <p:val>
                                            <p:strVal val="#ppt_w*0.70"/>
                                          </p:val>
                                        </p:tav>
                                        <p:tav tm="100000">
                                          <p:val>
                                            <p:strVal val="#ppt_w"/>
                                          </p:val>
                                        </p:tav>
                                      </p:tavLst>
                                    </p:anim>
                                    <p:anim calcmode="lin" valueType="num">
                                      <p:cBhvr>
                                        <p:cTn id="56" dur="1000" fill="hold"/>
                                        <p:tgtEl>
                                          <p:spTgt spid="4">
                                            <p:txEl>
                                              <p:pRg st="8" end="8"/>
                                            </p:txEl>
                                          </p:spTgt>
                                        </p:tgtEl>
                                        <p:attrNameLst>
                                          <p:attrName>ppt_h</p:attrName>
                                        </p:attrNameLst>
                                      </p:cBhvr>
                                      <p:tavLst>
                                        <p:tav tm="0">
                                          <p:val>
                                            <p:strVal val="#ppt_h"/>
                                          </p:val>
                                        </p:tav>
                                        <p:tav tm="100000">
                                          <p:val>
                                            <p:strVal val="#ppt_h"/>
                                          </p:val>
                                        </p:tav>
                                      </p:tavLst>
                                    </p:anim>
                                    <p:animEffect transition="in" filter="fade">
                                      <p:cBhvr>
                                        <p:cTn id="57" dur="1000"/>
                                        <p:tgtEl>
                                          <p:spTgt spid="4">
                                            <p:txEl>
                                              <p:pRg st="8" end="8"/>
                                            </p:txEl>
                                          </p:spTgt>
                                        </p:tgtEl>
                                      </p:cBhvr>
                                    </p:animEffect>
                                  </p:childTnLst>
                                </p:cTn>
                              </p:par>
                              <p:par>
                                <p:cTn id="58" presetID="55" presetClass="entr" presetSubtype="0" fill="hold" nodeType="withEffect">
                                  <p:stCondLst>
                                    <p:cond delay="0"/>
                                  </p:stCondLst>
                                  <p:childTnLst>
                                    <p:set>
                                      <p:cBhvr>
                                        <p:cTn id="59" dur="1" fill="hold">
                                          <p:stCondLst>
                                            <p:cond delay="0"/>
                                          </p:stCondLst>
                                        </p:cTn>
                                        <p:tgtEl>
                                          <p:spTgt spid="4">
                                            <p:txEl>
                                              <p:pRg st="9" end="9"/>
                                            </p:txEl>
                                          </p:spTgt>
                                        </p:tgtEl>
                                        <p:attrNameLst>
                                          <p:attrName>style.visibility</p:attrName>
                                        </p:attrNameLst>
                                      </p:cBhvr>
                                      <p:to>
                                        <p:strVal val="visible"/>
                                      </p:to>
                                    </p:set>
                                    <p:anim calcmode="lin" valueType="num">
                                      <p:cBhvr>
                                        <p:cTn id="60" dur="1000" fill="hold"/>
                                        <p:tgtEl>
                                          <p:spTgt spid="4">
                                            <p:txEl>
                                              <p:pRg st="9" end="9"/>
                                            </p:txEl>
                                          </p:spTgt>
                                        </p:tgtEl>
                                        <p:attrNameLst>
                                          <p:attrName>ppt_w</p:attrName>
                                        </p:attrNameLst>
                                      </p:cBhvr>
                                      <p:tavLst>
                                        <p:tav tm="0">
                                          <p:val>
                                            <p:strVal val="#ppt_w*0.70"/>
                                          </p:val>
                                        </p:tav>
                                        <p:tav tm="100000">
                                          <p:val>
                                            <p:strVal val="#ppt_w"/>
                                          </p:val>
                                        </p:tav>
                                      </p:tavLst>
                                    </p:anim>
                                    <p:anim calcmode="lin" valueType="num">
                                      <p:cBhvr>
                                        <p:cTn id="61" dur="1000" fill="hold"/>
                                        <p:tgtEl>
                                          <p:spTgt spid="4">
                                            <p:txEl>
                                              <p:pRg st="9" end="9"/>
                                            </p:txEl>
                                          </p:spTgt>
                                        </p:tgtEl>
                                        <p:attrNameLst>
                                          <p:attrName>ppt_h</p:attrName>
                                        </p:attrNameLst>
                                      </p:cBhvr>
                                      <p:tavLst>
                                        <p:tav tm="0">
                                          <p:val>
                                            <p:strVal val="#ppt_h"/>
                                          </p:val>
                                        </p:tav>
                                        <p:tav tm="100000">
                                          <p:val>
                                            <p:strVal val="#ppt_h"/>
                                          </p:val>
                                        </p:tav>
                                      </p:tavLst>
                                    </p:anim>
                                    <p:animEffect transition="in" filter="fade">
                                      <p:cBhvr>
                                        <p:cTn id="62" dur="10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الإطار العام لسير دروس التعبير الشفهي </a:t>
            </a:r>
            <a:endParaRPr lang="fr-FR" dirty="0"/>
          </a:p>
        </p:txBody>
      </p:sp>
      <p:sp>
        <p:nvSpPr>
          <p:cNvPr id="3" name="Content Placeholder 2"/>
          <p:cNvSpPr>
            <a:spLocks noGrp="1"/>
          </p:cNvSpPr>
          <p:nvPr>
            <p:ph idx="1"/>
          </p:nvPr>
        </p:nvSpPr>
        <p:spPr/>
        <p:txBody>
          <a:bodyPr/>
          <a:lstStyle/>
          <a:p>
            <a:pPr marL="0" lvl="0" indent="0" algn="r" rtl="1">
              <a:buClrTx/>
              <a:buNone/>
            </a:pPr>
            <a:r>
              <a:rPr lang="ar-MA" sz="3200" b="1" kern="1200" dirty="0" smtClean="0">
                <a:solidFill>
                  <a:prstClr val="black"/>
                </a:solidFill>
                <a:latin typeface="Calibri"/>
                <a:cs typeface="Arial"/>
              </a:rPr>
              <a:t>1) </a:t>
            </a:r>
            <a:r>
              <a:rPr lang="ar-MA" sz="3200" b="1" kern="1200" dirty="0">
                <a:solidFill>
                  <a:prstClr val="black"/>
                </a:solidFill>
                <a:latin typeface="Calibri"/>
                <a:cs typeface="Arial"/>
              </a:rPr>
              <a:t>تحديد متحكمات أساليب </a:t>
            </a:r>
            <a:r>
              <a:rPr lang="ar-MA" sz="3200" b="1" kern="1200" dirty="0" smtClean="0">
                <a:solidFill>
                  <a:prstClr val="black"/>
                </a:solidFill>
                <a:latin typeface="Calibri"/>
                <a:cs typeface="Arial"/>
              </a:rPr>
              <a:t>النص؛ </a:t>
            </a:r>
            <a:endParaRPr lang="ar-MA" sz="3200" b="1" kern="1200" dirty="0">
              <a:solidFill>
                <a:prstClr val="black"/>
              </a:solidFill>
              <a:latin typeface="Calibri"/>
              <a:cs typeface="Arial"/>
            </a:endParaRPr>
          </a:p>
          <a:p>
            <a:pPr marL="0" lvl="0" indent="0" algn="r" rtl="1">
              <a:buClrTx/>
              <a:buNone/>
            </a:pPr>
            <a:r>
              <a:rPr lang="ar-MA" sz="3200" b="1" kern="1200" dirty="0">
                <a:solidFill>
                  <a:prstClr val="black"/>
                </a:solidFill>
                <a:latin typeface="Calibri"/>
                <a:cs typeface="Arial"/>
              </a:rPr>
              <a:t>2) استعمال </a:t>
            </a:r>
            <a:r>
              <a:rPr lang="ar-MA" sz="3200" b="1" kern="1200" dirty="0" smtClean="0">
                <a:solidFill>
                  <a:prstClr val="black"/>
                </a:solidFill>
                <a:latin typeface="Calibri"/>
                <a:cs typeface="Arial"/>
              </a:rPr>
              <a:t>الأساليب؛ </a:t>
            </a:r>
            <a:endParaRPr lang="ar-MA" sz="3200" b="1" kern="1200" dirty="0">
              <a:solidFill>
                <a:prstClr val="black"/>
              </a:solidFill>
              <a:latin typeface="Calibri"/>
              <a:cs typeface="Arial"/>
            </a:endParaRPr>
          </a:p>
          <a:p>
            <a:pPr marL="0" lvl="0" indent="0" algn="r" rtl="1">
              <a:buClrTx/>
              <a:buNone/>
            </a:pPr>
            <a:r>
              <a:rPr lang="ar-MA" sz="3200" b="1" kern="1200" dirty="0">
                <a:solidFill>
                  <a:prstClr val="black"/>
                </a:solidFill>
                <a:latin typeface="Calibri"/>
                <a:cs typeface="Arial"/>
              </a:rPr>
              <a:t>3) التعبير الشفوي الموجه والحر لإغناء رصيد المتعلم حول موضوع فرعي للمجال.</a:t>
            </a:r>
          </a:p>
          <a:p>
            <a:pPr marL="0" lvl="0" indent="0" algn="just" rtl="1">
              <a:buClrTx/>
              <a:buNone/>
            </a:pPr>
            <a:r>
              <a:rPr lang="ar-MA" sz="3200" b="1" kern="1200" dirty="0">
                <a:solidFill>
                  <a:prstClr val="black"/>
                </a:solidFill>
                <a:latin typeface="Calibri"/>
                <a:cs typeface="Arial"/>
              </a:rPr>
              <a:t>لا يتوقف التعبير الشفهي عند الحصة المخصصة </a:t>
            </a:r>
            <a:r>
              <a:rPr lang="ar-MA" sz="3200" b="1" kern="1200" dirty="0" smtClean="0">
                <a:solidFill>
                  <a:prstClr val="black"/>
                </a:solidFill>
                <a:latin typeface="Calibri"/>
                <a:cs typeface="Arial"/>
              </a:rPr>
              <a:t>له، </a:t>
            </a:r>
            <a:r>
              <a:rPr lang="ar-MA" sz="3200" b="1" kern="1200" dirty="0">
                <a:solidFill>
                  <a:prstClr val="black"/>
                </a:solidFill>
                <a:latin typeface="Calibri"/>
                <a:cs typeface="Arial"/>
              </a:rPr>
              <a:t>بل تستمر فاعليته متغلغلة متشعبة عبر كل الحصص اللغوية الأخرى وما يسوده من إجراءات وعمليات محفزة على التعبير الشفهي ( مشهد ، صورة ، شيء عياني، مجرد فكرة..) .</a:t>
            </a:r>
            <a:r>
              <a:rPr lang="en-US" sz="3200" kern="1200" dirty="0">
                <a:solidFill>
                  <a:prstClr val="black"/>
                </a:solidFill>
                <a:latin typeface="Calibri"/>
              </a:rPr>
              <a:t> </a:t>
            </a:r>
          </a:p>
          <a:p>
            <a:pPr marL="0" indent="0" algn="r" rtl="1">
              <a:buNone/>
            </a:pPr>
            <a:endParaRPr lang="fr-FR" dirty="0"/>
          </a:p>
        </p:txBody>
      </p:sp>
    </p:spTree>
    <p:extLst>
      <p:ext uri="{BB962C8B-B14F-4D97-AF65-F5344CB8AC3E}">
        <p14:creationId xmlns:p14="http://schemas.microsoft.com/office/powerpoint/2010/main" val="2350714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4" name="Content Placeholder 3"/>
          <p:cNvSpPr>
            <a:spLocks noGrp="1"/>
          </p:cNvSpPr>
          <p:nvPr>
            <p:ph idx="1"/>
          </p:nvPr>
        </p:nvSpPr>
        <p:spPr bwMode="auto">
          <a:xfrm>
            <a:off x="533400" y="1066800"/>
            <a:ext cx="82296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altLang="zh-CN" sz="4000" b="1" i="0" u="sng" strike="noStrike" kern="0" cap="none" spc="0" normalizeH="0" baseline="0" noProof="0" dirty="0" smtClean="0">
                <a:ln>
                  <a:noFill/>
                </a:ln>
                <a:solidFill>
                  <a:srgbClr val="000000"/>
                </a:solidFill>
                <a:effectLst/>
                <a:uLnTx/>
                <a:uFillTx/>
                <a:latin typeface="Arial"/>
                <a:ea typeface="+mj-ea"/>
                <a:cs typeface="Arial"/>
              </a:rPr>
              <a:t>عوامل مساعدة على التفاعل الإيجابي أثناء الدورة الت</a:t>
            </a:r>
            <a:r>
              <a:rPr kumimoji="0" lang="ar-MA" altLang="zh-CN" sz="4000" b="1" i="0" u="sng" strike="noStrike" kern="0" cap="none" spc="0" normalizeH="0" baseline="0" noProof="0" dirty="0" smtClean="0">
                <a:ln>
                  <a:noFill/>
                </a:ln>
                <a:solidFill>
                  <a:srgbClr val="000000"/>
                </a:solidFill>
                <a:effectLst/>
                <a:uLnTx/>
                <a:uFillTx/>
                <a:latin typeface="Arial"/>
                <a:ea typeface="+mj-ea"/>
                <a:cs typeface="Arial"/>
              </a:rPr>
              <a:t>كوينية</a:t>
            </a:r>
            <a:r>
              <a:rPr kumimoji="0" lang="ar-SA" altLang="zh-CN" sz="4000" b="1" i="0" u="sng" strike="noStrike" kern="0" cap="none" spc="0" normalizeH="0" baseline="0" noProof="0" dirty="0" smtClean="0">
                <a:ln>
                  <a:noFill/>
                </a:ln>
                <a:solidFill>
                  <a:srgbClr val="000000"/>
                </a:solidFill>
                <a:effectLst/>
                <a:uLnTx/>
                <a:uFillTx/>
                <a:latin typeface="Arial"/>
                <a:ea typeface="+mj-ea"/>
                <a:cs typeface="Arial"/>
              </a:rPr>
              <a:t> :</a:t>
            </a:r>
            <a:endParaRPr kumimoji="0" lang="fr-FR" sz="1800" b="0" i="0" u="none" strike="noStrike" kern="0" cap="none" spc="0" normalizeH="0" baseline="0" noProof="0" dirty="0" smtClean="0">
              <a:ln>
                <a:noFill/>
              </a:ln>
              <a:solidFill>
                <a:sysClr val="windowText" lastClr="000000"/>
              </a:solidFill>
              <a:effectLst/>
              <a:uLnTx/>
              <a:uFillTx/>
            </a:endParaRPr>
          </a:p>
        </p:txBody>
      </p:sp>
      <p:sp>
        <p:nvSpPr>
          <p:cNvPr id="5" name="Rectangle 3"/>
          <p:cNvSpPr txBox="1">
            <a:spLocks noChangeArrowheads="1"/>
          </p:cNvSpPr>
          <p:nvPr/>
        </p:nvSpPr>
        <p:spPr bwMode="auto">
          <a:xfrm>
            <a:off x="457200" y="2085439"/>
            <a:ext cx="8229600" cy="4391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a:lstStyle>
          <a:p>
            <a:pPr marL="354013" marR="0" lvl="0" indent="-177800" algn="r" defTabSz="914400" rtl="1" eaLnBrk="1" fontAlgn="base" latinLnBrk="0" hangingPunct="1">
              <a:lnSpc>
                <a:spcPct val="100000"/>
              </a:lnSpc>
              <a:spcBef>
                <a:spcPct val="20000"/>
              </a:spcBef>
              <a:spcAft>
                <a:spcPct val="0"/>
              </a:spcAft>
              <a:buClrTx/>
              <a:buSzTx/>
              <a:buFontTx/>
              <a:buChar char="•"/>
              <a:tabLst/>
              <a:defRPr/>
            </a:pP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ركز ..</a:t>
            </a:r>
          </a:p>
          <a:p>
            <a:pPr marL="354013" marR="0" lvl="0" indent="-177800" algn="r" defTabSz="914400" rtl="1" eaLnBrk="1" fontAlgn="base" latinLnBrk="0" hangingPunct="1">
              <a:lnSpc>
                <a:spcPct val="100000"/>
              </a:lnSpc>
              <a:spcBef>
                <a:spcPct val="20000"/>
              </a:spcBef>
              <a:spcAft>
                <a:spcPct val="0"/>
              </a:spcAft>
              <a:buClrTx/>
              <a:buSzTx/>
              <a:buFontTx/>
              <a:buChar char="•"/>
              <a:tabLst/>
              <a:defRPr/>
            </a:pP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شارك إيجابيا ..</a:t>
            </a:r>
          </a:p>
          <a:p>
            <a:pPr marL="354013" marR="0" lvl="0" indent="-177800" algn="r" defTabSz="914400" rtl="1" eaLnBrk="1" fontAlgn="base" latinLnBrk="0" hangingPunct="1">
              <a:lnSpc>
                <a:spcPct val="100000"/>
              </a:lnSpc>
              <a:spcBef>
                <a:spcPct val="20000"/>
              </a:spcBef>
              <a:spcAft>
                <a:spcPct val="0"/>
              </a:spcAft>
              <a:buClrTx/>
              <a:buSzTx/>
              <a:buFontTx/>
              <a:buChar char="•"/>
              <a:tabLst/>
              <a:defRPr/>
            </a:pP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تفاعل إيجابيا ..</a:t>
            </a:r>
          </a:p>
          <a:p>
            <a:pPr marL="354013" marR="0" lvl="0" indent="-177800" algn="r" defTabSz="914400" rtl="1" eaLnBrk="1" fontAlgn="base" latinLnBrk="0" hangingPunct="1">
              <a:lnSpc>
                <a:spcPct val="100000"/>
              </a:lnSpc>
              <a:spcBef>
                <a:spcPct val="20000"/>
              </a:spcBef>
              <a:spcAft>
                <a:spcPct val="0"/>
              </a:spcAft>
              <a:buClrTx/>
              <a:buSzTx/>
              <a:buFontTx/>
              <a:buChar char="•"/>
              <a:tabLst/>
              <a:defRPr/>
            </a:pP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أخرج بثمرات من هذه الدورة ..</a:t>
            </a:r>
          </a:p>
          <a:p>
            <a:pPr marL="354013" marR="0" lvl="0" indent="-177800" algn="just" defTabSz="914400" rtl="1" eaLnBrk="1" fontAlgn="base" latinLnBrk="0" hangingPunct="1">
              <a:lnSpc>
                <a:spcPct val="100000"/>
              </a:lnSpc>
              <a:spcBef>
                <a:spcPct val="20000"/>
              </a:spcBef>
              <a:spcAft>
                <a:spcPct val="0"/>
              </a:spcAft>
              <a:buClrTx/>
              <a:buSzTx/>
              <a:buFontTx/>
              <a:buChar char="•"/>
              <a:tabLst/>
              <a:defRPr/>
            </a:pP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استفد من الفراغات في كتاب</a:t>
            </a:r>
            <a:r>
              <a:rPr kumimoji="0" lang="ar-MA" altLang="zh-CN" sz="2800" b="1" i="0" u="none" strike="noStrike" kern="0" cap="none" spc="0" normalizeH="0" baseline="0" noProof="0" dirty="0" smtClean="0">
                <a:ln>
                  <a:noFill/>
                </a:ln>
                <a:solidFill>
                  <a:srgbClr val="000000"/>
                </a:solidFill>
                <a:effectLst/>
                <a:uLnTx/>
                <a:uFillTx/>
                <a:latin typeface="Arial"/>
                <a:ea typeface="+mn-ea"/>
                <a:cs typeface="Arial"/>
              </a:rPr>
              <a:t> </a:t>
            </a: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التعليقات</a:t>
            </a:r>
            <a:r>
              <a:rPr kumimoji="0" lang="ar-MA" altLang="zh-CN" sz="2800" b="1" i="0" u="none" strike="noStrike" kern="0" cap="none" spc="0" normalizeH="0" noProof="0" dirty="0" smtClean="0">
                <a:ln>
                  <a:noFill/>
                </a:ln>
                <a:solidFill>
                  <a:srgbClr val="000000"/>
                </a:solidFill>
                <a:effectLst/>
                <a:uLnTx/>
                <a:uFillTx/>
                <a:latin typeface="Arial"/>
                <a:ea typeface="+mn-ea"/>
                <a:cs typeface="Arial"/>
              </a:rPr>
              <a:t> </a:t>
            </a: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والاستفسارات والأسئلة ..</a:t>
            </a:r>
          </a:p>
          <a:p>
            <a:pPr marL="354013" marR="0" lvl="0" indent="-177800" algn="r" defTabSz="914400" rtl="1" eaLnBrk="1" fontAlgn="base" latinLnBrk="0" hangingPunct="1">
              <a:lnSpc>
                <a:spcPct val="100000"/>
              </a:lnSpc>
              <a:spcBef>
                <a:spcPct val="20000"/>
              </a:spcBef>
              <a:spcAft>
                <a:spcPct val="0"/>
              </a:spcAft>
              <a:buClrTx/>
              <a:buSzTx/>
              <a:buFontTx/>
              <a:buChar char="•"/>
              <a:tabLst/>
              <a:defRPr/>
            </a:pPr>
            <a:r>
              <a:rPr kumimoji="0" lang="ar-SA" altLang="zh-CN" sz="2800" b="1" i="0" u="none" strike="noStrike" kern="0" cap="none" spc="0" normalizeH="0" baseline="0" noProof="0" dirty="0" smtClean="0">
                <a:ln>
                  <a:noFill/>
                </a:ln>
                <a:solidFill>
                  <a:srgbClr val="000000"/>
                </a:solidFill>
                <a:effectLst/>
                <a:uLnTx/>
                <a:uFillTx/>
                <a:latin typeface="Arial"/>
                <a:ea typeface="+mn-ea"/>
                <a:cs typeface="Arial"/>
              </a:rPr>
              <a:t>طبق واستعن بالله ..</a:t>
            </a:r>
            <a:endParaRPr kumimoji="0" lang="fr-FR" sz="2800" b="1" i="0" u="none" strike="noStrike" kern="0" cap="none" spc="0" normalizeH="0" baseline="0" noProof="0" dirty="0" smtClean="0">
              <a:ln>
                <a:noFill/>
              </a:ln>
              <a:solidFill>
                <a:srgbClr val="000000"/>
              </a:solidFill>
              <a:effectLst/>
              <a:uLnTx/>
              <a:uFillTx/>
              <a:latin typeface="Arial"/>
              <a:ea typeface="+mn-ea"/>
              <a:cs typeface="Arial"/>
            </a:endParaRPr>
          </a:p>
        </p:txBody>
      </p:sp>
    </p:spTree>
    <p:extLst>
      <p:ext uri="{BB962C8B-B14F-4D97-AF65-F5344CB8AC3E}">
        <p14:creationId xmlns:p14="http://schemas.microsoft.com/office/powerpoint/2010/main" val="25518507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lgn="r" rtl="1">
              <a:buNone/>
            </a:pPr>
            <a:endParaRPr lang="ar-MA" b="1" dirty="0" smtClean="0">
              <a:solidFill>
                <a:srgbClr val="8B8DE1"/>
              </a:solidFill>
              <a:ea typeface="+mj-ea"/>
              <a:cs typeface="Times New Roman"/>
            </a:endParaRPr>
          </a:p>
          <a:p>
            <a:pPr marL="0" indent="0" algn="r" rtl="1">
              <a:buNone/>
            </a:pPr>
            <a:endParaRPr lang="ar-MA" b="1" dirty="0">
              <a:solidFill>
                <a:srgbClr val="8B8DE1"/>
              </a:solidFill>
              <a:ea typeface="+mj-ea"/>
              <a:cs typeface="Times New Roman"/>
            </a:endParaRPr>
          </a:p>
          <a:p>
            <a:pPr marL="0" indent="0" algn="r" rtl="1">
              <a:buNone/>
            </a:pPr>
            <a:endParaRPr lang="ar-MA" b="1" dirty="0" smtClean="0">
              <a:solidFill>
                <a:srgbClr val="8B8DE1"/>
              </a:solidFill>
              <a:ea typeface="+mj-ea"/>
              <a:cs typeface="Times New Roman"/>
            </a:endParaRPr>
          </a:p>
          <a:p>
            <a:pPr marL="0" indent="0" algn="r" rtl="1">
              <a:buNone/>
            </a:pPr>
            <a:endParaRPr lang="ar-MA" b="1" dirty="0">
              <a:solidFill>
                <a:srgbClr val="8B8DE1"/>
              </a:solidFill>
              <a:ea typeface="+mj-ea"/>
              <a:cs typeface="Times New Roman"/>
            </a:endParaRPr>
          </a:p>
          <a:p>
            <a:pPr marL="0" indent="0" algn="ctr" rtl="1">
              <a:buNone/>
            </a:pPr>
            <a:r>
              <a:rPr lang="ar-MA" sz="3600" b="1" dirty="0" smtClean="0">
                <a:ea typeface="+mj-ea"/>
                <a:cs typeface="Times New Roman"/>
              </a:rPr>
              <a:t>مقترح </a:t>
            </a:r>
            <a:r>
              <a:rPr lang="ar-MA" sz="3600" b="1" dirty="0">
                <a:ea typeface="+mj-ea"/>
                <a:cs typeface="Times New Roman"/>
              </a:rPr>
              <a:t>بطاقة تخطيط درس في مكون التعبير الشفهي</a:t>
            </a:r>
            <a:endParaRPr lang="fr-FR" sz="3600" dirty="0"/>
          </a:p>
        </p:txBody>
      </p:sp>
    </p:spTree>
    <p:extLst>
      <p:ext uri="{BB962C8B-B14F-4D97-AF65-F5344CB8AC3E}">
        <p14:creationId xmlns:p14="http://schemas.microsoft.com/office/powerpoint/2010/main" val="1151870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924944"/>
            <a:ext cx="8229600" cy="1728192"/>
          </a:xfrm>
        </p:spPr>
        <p:style>
          <a:lnRef idx="0">
            <a:scrgbClr r="0" g="0" b="0"/>
          </a:lnRef>
          <a:fillRef idx="1003">
            <a:schemeClr val="lt1"/>
          </a:fillRef>
          <a:effectRef idx="0">
            <a:scrgbClr r="0" g="0" b="0"/>
          </a:effectRef>
          <a:fontRef idx="major"/>
        </p:style>
        <p:txBody>
          <a:bodyPr/>
          <a:lstStyle/>
          <a:p>
            <a:pPr marL="0" indent="0">
              <a:buNone/>
            </a:pPr>
            <a:endParaRPr lang="ar-MA" dirty="0" smtClean="0"/>
          </a:p>
          <a:p>
            <a:pPr marL="0" indent="0" algn="ctr" rtl="1">
              <a:buNone/>
            </a:pPr>
            <a:r>
              <a:rPr lang="ar-MA" sz="4000" b="1" dirty="0"/>
              <a:t>منهجية تدريس </a:t>
            </a:r>
            <a:r>
              <a:rPr lang="ar-MA" sz="4000" b="1" dirty="0" smtClean="0"/>
              <a:t>القراءة</a:t>
            </a:r>
            <a:endParaRPr lang="ar-MA" dirty="0"/>
          </a:p>
          <a:p>
            <a:pPr marL="0" indent="0">
              <a:buNone/>
            </a:pPr>
            <a:endParaRPr lang="ar-MA" dirty="0" smtClean="0"/>
          </a:p>
          <a:p>
            <a:pPr marL="0" indent="0">
              <a:buNone/>
            </a:pPr>
            <a:endParaRPr lang="ar-MA" dirty="0"/>
          </a:p>
        </p:txBody>
      </p:sp>
      <p:sp>
        <p:nvSpPr>
          <p:cNvPr id="4" name="Title 3"/>
          <p:cNvSpPr>
            <a:spLocks noGrp="1"/>
          </p:cNvSpPr>
          <p:nvPr>
            <p:ph type="title"/>
          </p:nvPr>
        </p:nvSpPr>
        <p:spPr>
          <a:xfrm>
            <a:off x="1259632" y="116632"/>
            <a:ext cx="7620000" cy="563563"/>
          </a:xfrm>
        </p:spPr>
        <p:txBody>
          <a:bodyPr/>
          <a:lstStyle/>
          <a:p>
            <a:r>
              <a:rPr lang="ar-MA" dirty="0">
                <a:solidFill>
                  <a:schemeClr val="accent1"/>
                </a:solidFill>
                <a:latin typeface="+mn-lt"/>
                <a:ea typeface="+mn-ea"/>
                <a:cs typeface="+mn-cs"/>
              </a:rPr>
              <a:t>منهجية تدريس اللغة العربية</a:t>
            </a:r>
            <a:endParaRPr lang="fr-FR" dirty="0">
              <a:solidFill>
                <a:schemeClr val="accent1"/>
              </a:solidFill>
              <a:latin typeface="+mn-lt"/>
              <a:ea typeface="+mn-ea"/>
              <a:cs typeface="+mn-cs"/>
            </a:endParaRPr>
          </a:p>
        </p:txBody>
      </p:sp>
    </p:spTree>
    <p:extLst>
      <p:ext uri="{BB962C8B-B14F-4D97-AF65-F5344CB8AC3E}">
        <p14:creationId xmlns:p14="http://schemas.microsoft.com/office/powerpoint/2010/main" val="1998126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smtClean="0">
                <a:solidFill>
                  <a:srgbClr val="8B8DE1"/>
                </a:solidFill>
              </a:rPr>
              <a:t>منهجية تدريس القراءة</a:t>
            </a:r>
            <a:endParaRPr lang="fr-FR" dirty="0">
              <a:solidFill>
                <a:srgbClr val="8B8DE1"/>
              </a:solidFill>
            </a:endParaRPr>
          </a:p>
        </p:txBody>
      </p:sp>
      <p:sp>
        <p:nvSpPr>
          <p:cNvPr id="3" name="Content Placeholder 2"/>
          <p:cNvSpPr>
            <a:spLocks noGrp="1"/>
          </p:cNvSpPr>
          <p:nvPr>
            <p:ph idx="1"/>
          </p:nvPr>
        </p:nvSpPr>
        <p:spPr>
          <a:xfrm>
            <a:off x="533400" y="2132856"/>
            <a:ext cx="7999040" cy="4191744"/>
          </a:xfrm>
        </p:spPr>
        <p:txBody>
          <a:bodyPr/>
          <a:lstStyle/>
          <a:p>
            <a:pPr marL="0" indent="0" algn="r" rtl="1">
              <a:buNone/>
            </a:pPr>
            <a:r>
              <a:rPr lang="ar-MA" sz="2000" b="1" u="sng" dirty="0"/>
              <a:t>تعريف القراءة</a:t>
            </a:r>
            <a:r>
              <a:rPr lang="ar-MA" sz="2000" b="1" u="sng" dirty="0" smtClean="0"/>
              <a:t>:</a:t>
            </a:r>
            <a:endParaRPr lang="ar-MA" sz="2000" b="1" u="sng" dirty="0"/>
          </a:p>
          <a:p>
            <a:pPr marL="0" lvl="0" indent="0" algn="r" rtl="1" fontAlgn="auto">
              <a:spcBef>
                <a:spcPts val="0"/>
              </a:spcBef>
              <a:spcAft>
                <a:spcPts val="0"/>
              </a:spcAft>
              <a:buClrTx/>
              <a:buNone/>
            </a:pPr>
            <a:r>
              <a:rPr lang="ar-SA" sz="2000" dirty="0">
                <a:latin typeface="Times New Roman"/>
                <a:ea typeface="Times New Roman"/>
                <a:cs typeface="Arabic Transparent"/>
              </a:rPr>
              <a:t>القراءة</a:t>
            </a:r>
            <a:r>
              <a:rPr lang="ar-MA" sz="2000" dirty="0">
                <a:latin typeface="Times New Roman"/>
                <a:ea typeface="Times New Roman"/>
                <a:cs typeface="Arabic Transparent"/>
              </a:rPr>
              <a:t> هي</a:t>
            </a:r>
            <a:r>
              <a:rPr lang="ar-SA" sz="2000" dirty="0">
                <a:latin typeface="Times New Roman"/>
                <a:ea typeface="Times New Roman"/>
                <a:cs typeface="Arabic Transparent"/>
              </a:rPr>
              <a:t> عنصر من عناصر التواصل اللغوي التي تتجاوز حدود المكان والزمان، وعملية عقلية ونشاط ذهني وحسي حركي، بواسطته يتم فهم نص مكتوب ونقله إلى نسق ملفوظ </a:t>
            </a:r>
            <a:r>
              <a:rPr lang="ar-MA" sz="2000" dirty="0">
                <a:latin typeface="Times New Roman"/>
                <a:ea typeface="Times New Roman"/>
                <a:cs typeface="Arabic Transparent"/>
              </a:rPr>
              <a:t>ومسموع</a:t>
            </a:r>
            <a:r>
              <a:rPr lang="ar-MA" sz="2000" dirty="0" smtClean="0">
                <a:latin typeface="Times New Roman"/>
                <a:ea typeface="Times New Roman"/>
                <a:cs typeface="Arabic Transparent"/>
              </a:rPr>
              <a:t>.</a:t>
            </a:r>
            <a:endParaRPr lang="ar-MA" sz="2000" dirty="0">
              <a:latin typeface="Times New Roman"/>
              <a:ea typeface="Times New Roman"/>
              <a:cs typeface="Arabic Transparent"/>
            </a:endParaRPr>
          </a:p>
          <a:p>
            <a:pPr marL="0" lvl="0" indent="0" algn="just" rtl="1" fontAlgn="auto">
              <a:spcAft>
                <a:spcPts val="0"/>
              </a:spcAft>
              <a:buClrTx/>
              <a:buNone/>
            </a:pPr>
            <a:r>
              <a:rPr lang="ar-SA" sz="2000" dirty="0">
                <a:latin typeface="Times New Roman"/>
                <a:ea typeface="Times New Roman"/>
                <a:cs typeface="Arabic Transparent"/>
              </a:rPr>
              <a:t>ويفهم من هذا أن عناصر القراءة ثلاثة :</a:t>
            </a:r>
            <a:endParaRPr lang="fr-FR" sz="2000" dirty="0">
              <a:latin typeface="Times New Roman"/>
              <a:ea typeface="Times New Roman"/>
              <a:cs typeface="Arabic Transparent"/>
            </a:endParaRPr>
          </a:p>
          <a:p>
            <a:pPr lvl="0" algn="ctr" rtl="1" fontAlgn="auto">
              <a:spcAft>
                <a:spcPts val="0"/>
              </a:spcAft>
              <a:buClrTx/>
              <a:buNone/>
            </a:pPr>
            <a:r>
              <a:rPr lang="ar-SA" sz="2500" b="1" u="sng" kern="1200" dirty="0">
                <a:solidFill>
                  <a:srgbClr val="FF0000"/>
                </a:solidFill>
                <a:latin typeface="Calibri"/>
                <a:cs typeface="Arial"/>
              </a:rPr>
              <a:t>المعنى</a:t>
            </a:r>
            <a:r>
              <a:rPr lang="fr-FR" sz="2500" b="1" u="sng" kern="1200" dirty="0">
                <a:solidFill>
                  <a:srgbClr val="FF0000"/>
                </a:solidFill>
                <a:latin typeface="Calibri"/>
              </a:rPr>
              <a:t> </a:t>
            </a:r>
            <a:r>
              <a:rPr lang="ar-SA" sz="2500" b="1" u="sng" kern="1200" dirty="0">
                <a:solidFill>
                  <a:srgbClr val="FF0000"/>
                </a:solidFill>
                <a:latin typeface="Calibri"/>
                <a:cs typeface="Arial"/>
              </a:rPr>
              <a:t>الذهني </a:t>
            </a:r>
            <a:r>
              <a:rPr lang="ar-SA" sz="2500" b="1" kern="1200" dirty="0">
                <a:solidFill>
                  <a:srgbClr val="FF0000"/>
                </a:solidFill>
                <a:latin typeface="Calibri"/>
                <a:cs typeface="Arial"/>
              </a:rPr>
              <a:t>- </a:t>
            </a:r>
            <a:r>
              <a:rPr lang="ar-SA" sz="2500" b="1" u="sng" kern="1200" dirty="0">
                <a:solidFill>
                  <a:srgbClr val="FF0000"/>
                </a:solidFill>
                <a:latin typeface="Calibri"/>
                <a:cs typeface="Arial"/>
              </a:rPr>
              <a:t>اللفظ الذي يؤديه </a:t>
            </a:r>
            <a:r>
              <a:rPr lang="ar-SA" sz="2500" b="1" kern="1200" dirty="0">
                <a:solidFill>
                  <a:srgbClr val="FF0000"/>
                </a:solidFill>
                <a:latin typeface="Calibri"/>
                <a:cs typeface="Arial"/>
              </a:rPr>
              <a:t>- </a:t>
            </a:r>
            <a:r>
              <a:rPr lang="ar-SA" sz="2500" b="1" u="sng" kern="1200" dirty="0">
                <a:solidFill>
                  <a:srgbClr val="FF0000"/>
                </a:solidFill>
                <a:latin typeface="Calibri"/>
                <a:cs typeface="Arial"/>
              </a:rPr>
              <a:t>الرمز </a:t>
            </a:r>
            <a:r>
              <a:rPr lang="ar-SA" sz="2500" b="1" u="sng" kern="1200" dirty="0" smtClean="0">
                <a:solidFill>
                  <a:srgbClr val="FF0000"/>
                </a:solidFill>
                <a:latin typeface="Calibri"/>
                <a:cs typeface="Arial"/>
              </a:rPr>
              <a:t>المكتوب</a:t>
            </a:r>
            <a:endParaRPr lang="fr-FR" sz="2000" dirty="0">
              <a:solidFill>
                <a:srgbClr val="FF0000"/>
              </a:solidFill>
              <a:latin typeface="Times New Roman"/>
              <a:ea typeface="Times New Roman"/>
              <a:cs typeface="Arabic Transparent"/>
            </a:endParaRPr>
          </a:p>
        </p:txBody>
      </p:sp>
    </p:spTree>
    <p:extLst>
      <p:ext uri="{BB962C8B-B14F-4D97-AF65-F5344CB8AC3E}">
        <p14:creationId xmlns:p14="http://schemas.microsoft.com/office/powerpoint/2010/main" val="17979169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rgbClr val="8B8DE1"/>
                </a:solidFill>
              </a:rPr>
              <a:t>المبـــــادئ الموجهة لإعداد دروس القراءة</a:t>
            </a:r>
            <a:endParaRPr lang="fr-FR" dirty="0">
              <a:solidFill>
                <a:srgbClr val="8B8DE1"/>
              </a:solidFill>
            </a:endParaRPr>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pPr marL="514350" marR="0" lvl="0" indent="-514350" algn="just" defTabSz="914400" rtl="1" eaLnBrk="1" fontAlgn="auto" latinLnBrk="0" hangingPunct="1">
              <a:lnSpc>
                <a:spcPct val="100000"/>
              </a:lnSpc>
              <a:spcBef>
                <a:spcPts val="0"/>
              </a:spcBef>
              <a:spcAft>
                <a:spcPts val="0"/>
              </a:spcAft>
              <a:buClrTx/>
              <a:buSzTx/>
              <a:buFont typeface="+mj-lt"/>
              <a:buAutoNum type="arabicPeriod"/>
              <a:tabLst/>
              <a:defRPr/>
            </a:pPr>
            <a:r>
              <a:rPr kumimoji="0" lang="ar-SA" b="0" i="0" u="none" strike="noStrike" kern="0" cap="none" spc="0" normalizeH="0" baseline="0" noProof="0" dirty="0" smtClean="0">
                <a:ln>
                  <a:noFill/>
                </a:ln>
                <a:solidFill>
                  <a:sysClr val="windowText" lastClr="000000"/>
                </a:solidFill>
                <a:effectLst/>
                <a:uLnTx/>
                <a:uFillTx/>
              </a:rPr>
              <a:t>اقتراح نصوص مختلفة</a:t>
            </a:r>
            <a:r>
              <a:rPr kumimoji="0" lang="ar-MA" b="0" i="0" u="none" strike="noStrike" kern="0" cap="none" spc="0" normalizeH="0" baseline="0" noProof="0" dirty="0" smtClean="0">
                <a:ln>
                  <a:noFill/>
                </a:ln>
                <a:solidFill>
                  <a:sysClr val="windowText" lastClr="000000"/>
                </a:solidFill>
                <a:effectLst/>
                <a:uLnTx/>
                <a:uFillTx/>
              </a:rPr>
              <a:t> </a:t>
            </a:r>
            <a:r>
              <a:rPr kumimoji="0" lang="ar-SA" b="0" i="0" u="none" strike="noStrike" kern="0" cap="none" spc="0" normalizeH="0" baseline="0" noProof="0" dirty="0" smtClean="0">
                <a:ln>
                  <a:noFill/>
                </a:ln>
                <a:solidFill>
                  <a:sysClr val="windowText" lastClr="000000"/>
                </a:solidFill>
                <a:effectLst/>
                <a:uLnTx/>
                <a:uFillTx/>
              </a:rPr>
              <a:t>(وصفية</a:t>
            </a:r>
            <a:r>
              <a:rPr kumimoji="0" lang="ar-SA" b="0" i="0" u="none" strike="noStrike" kern="0" cap="none" spc="0" normalizeH="0" baseline="0" noProof="0" dirty="0" smtClean="0">
                <a:ln>
                  <a:noFill/>
                </a:ln>
                <a:solidFill>
                  <a:sysClr val="windowText" lastClr="000000"/>
                </a:solidFill>
                <a:effectLst/>
                <a:uLnTx/>
                <a:uFillTx/>
              </a:rPr>
              <a:t>،</a:t>
            </a:r>
            <a:r>
              <a:rPr kumimoji="0" lang="ar-MA" b="0" i="0" u="none" strike="noStrike" kern="0" cap="none" spc="0" normalizeH="0" baseline="0" noProof="0" dirty="0" smtClean="0">
                <a:ln>
                  <a:noFill/>
                </a:ln>
                <a:solidFill>
                  <a:sysClr val="windowText" lastClr="000000"/>
                </a:solidFill>
                <a:effectLst/>
                <a:uLnTx/>
                <a:uFillTx/>
              </a:rPr>
              <a:t> </a:t>
            </a:r>
            <a:r>
              <a:rPr kumimoji="0" lang="ar-SA" b="0" i="0" u="none" strike="noStrike" kern="0" cap="none" spc="0" normalizeH="0" baseline="0" noProof="0" dirty="0" smtClean="0">
                <a:ln>
                  <a:noFill/>
                </a:ln>
                <a:solidFill>
                  <a:sysClr val="windowText" lastClr="000000"/>
                </a:solidFill>
                <a:effectLst/>
                <a:uLnTx/>
                <a:uFillTx/>
              </a:rPr>
              <a:t>سردية،</a:t>
            </a:r>
            <a:r>
              <a:rPr kumimoji="0" lang="ar-MA" b="0" i="0" u="none" strike="noStrike" kern="0" cap="none" spc="0" normalizeH="0" baseline="0" noProof="0" dirty="0" smtClean="0">
                <a:ln>
                  <a:noFill/>
                </a:ln>
                <a:solidFill>
                  <a:sysClr val="windowText" lastClr="000000"/>
                </a:solidFill>
                <a:effectLst/>
                <a:uLnTx/>
                <a:uFillTx/>
              </a:rPr>
              <a:t> </a:t>
            </a:r>
            <a:r>
              <a:rPr kumimoji="0" lang="ar-SA" b="0" i="0" u="none" strike="noStrike" kern="0" cap="none" spc="0" normalizeH="0" baseline="0" noProof="0" dirty="0" smtClean="0">
                <a:ln>
                  <a:noFill/>
                </a:ln>
                <a:solidFill>
                  <a:sysClr val="windowText" lastClr="000000"/>
                </a:solidFill>
                <a:effectLst/>
                <a:uLnTx/>
                <a:uFillTx/>
              </a:rPr>
              <a:t>حوارية</a:t>
            </a:r>
            <a:r>
              <a:rPr kumimoji="0" lang="ar-SA" b="0" i="0" u="none" strike="noStrike" kern="0" cap="none" spc="0" normalizeH="0" baseline="0" noProof="0" dirty="0" smtClean="0">
                <a:ln>
                  <a:noFill/>
                </a:ln>
                <a:solidFill>
                  <a:sysClr val="windowText" lastClr="000000"/>
                </a:solidFill>
                <a:effectLst/>
                <a:uLnTx/>
                <a:uFillTx/>
              </a:rPr>
              <a:t>، حجاجية..)</a:t>
            </a:r>
          </a:p>
          <a:p>
            <a:pPr marL="514350" marR="0" lvl="0" indent="-514350" algn="just" defTabSz="914400" rtl="1" eaLnBrk="1" fontAlgn="auto" latinLnBrk="0" hangingPunct="1">
              <a:lnSpc>
                <a:spcPct val="100000"/>
              </a:lnSpc>
              <a:spcBef>
                <a:spcPts val="0"/>
              </a:spcBef>
              <a:spcAft>
                <a:spcPts val="0"/>
              </a:spcAft>
              <a:buClrTx/>
              <a:buSzTx/>
              <a:buFont typeface="+mj-lt"/>
              <a:buAutoNum type="arabicPeriod"/>
              <a:tabLst/>
              <a:defRPr/>
            </a:pPr>
            <a:r>
              <a:rPr kumimoji="0" lang="ar-SA" b="0" i="0" u="none" strike="noStrike" kern="0" cap="none" spc="0" normalizeH="0" baseline="0" noProof="0" dirty="0" smtClean="0">
                <a:ln>
                  <a:noFill/>
                </a:ln>
                <a:solidFill>
                  <a:sysClr val="windowText" lastClr="000000"/>
                </a:solidFill>
                <a:effectLst/>
                <a:uLnTx/>
                <a:uFillTx/>
              </a:rPr>
              <a:t>مراعاة اختلاف المستويات عند التعامل مع النصوص فأشكال التعامل مع النص تختلف حسب المستويات.</a:t>
            </a:r>
          </a:p>
          <a:p>
            <a:pPr marL="514350" marR="0" lvl="0" indent="-514350" algn="just" defTabSz="914400" rtl="1" eaLnBrk="1" fontAlgn="auto" latinLnBrk="0" hangingPunct="1">
              <a:lnSpc>
                <a:spcPct val="100000"/>
              </a:lnSpc>
              <a:spcBef>
                <a:spcPts val="0"/>
              </a:spcBef>
              <a:spcAft>
                <a:spcPts val="0"/>
              </a:spcAft>
              <a:buClrTx/>
              <a:buSzTx/>
              <a:buFont typeface="+mj-lt"/>
              <a:buAutoNum type="arabicPeriod"/>
              <a:tabLst/>
              <a:defRPr/>
            </a:pPr>
            <a:r>
              <a:rPr kumimoji="0" lang="ar-SA" b="0" i="0" u="none" strike="noStrike" kern="0" cap="none" spc="0" normalizeH="0" baseline="0" noProof="0" dirty="0" smtClean="0">
                <a:ln>
                  <a:noFill/>
                </a:ln>
                <a:solidFill>
                  <a:sysClr val="windowText" lastClr="000000"/>
                </a:solidFill>
                <a:effectLst/>
                <a:uLnTx/>
                <a:uFillTx/>
              </a:rPr>
              <a:t>التكامل بين المواد </a:t>
            </a:r>
            <a:r>
              <a:rPr kumimoji="0" lang="ar-SA" b="0" i="0" u="none" strike="noStrike" kern="0" cap="none" spc="0" normalizeH="0" baseline="0" noProof="0" dirty="0" smtClean="0">
                <a:ln>
                  <a:noFill/>
                </a:ln>
                <a:solidFill>
                  <a:sysClr val="windowText" lastClr="000000"/>
                </a:solidFill>
                <a:effectLst/>
                <a:uLnTx/>
                <a:uFillTx/>
              </a:rPr>
              <a:t>ل</a:t>
            </a:r>
            <a:r>
              <a:rPr kumimoji="0" lang="ar-MA" b="0" i="0" u="none" strike="noStrike" kern="0" cap="none" spc="0" normalizeH="0" baseline="0" noProof="0" dirty="0" smtClean="0">
                <a:ln>
                  <a:noFill/>
                </a:ln>
                <a:solidFill>
                  <a:sysClr val="windowText" lastClr="000000"/>
                </a:solidFill>
                <a:effectLst/>
                <a:uLnTx/>
                <a:uFillTx/>
              </a:rPr>
              <a:t>ه</a:t>
            </a:r>
            <a:r>
              <a:rPr kumimoji="0" lang="ar-SA" b="0" i="0" u="none" strike="noStrike" kern="0" cap="none" spc="0" normalizeH="0" baseline="0" noProof="0" dirty="0" smtClean="0">
                <a:ln>
                  <a:noFill/>
                </a:ln>
                <a:solidFill>
                  <a:sysClr val="windowText" lastClr="000000"/>
                </a:solidFill>
                <a:effectLst/>
                <a:uLnTx/>
                <a:uFillTx/>
              </a:rPr>
              <a:t>ذا </a:t>
            </a:r>
            <a:r>
              <a:rPr kumimoji="0" lang="ar-SA" b="0" i="0" u="none" strike="noStrike" kern="0" cap="none" spc="0" normalizeH="0" baseline="0" noProof="0" dirty="0" smtClean="0">
                <a:ln>
                  <a:noFill/>
                </a:ln>
                <a:solidFill>
                  <a:sysClr val="windowText" lastClr="000000"/>
                </a:solidFill>
                <a:effectLst/>
                <a:uLnTx/>
                <a:uFillTx/>
              </a:rPr>
              <a:t>فإن درس القراءة مناسبة لتطوير المهارات المرتبطة باللغة من خلال أسئلة الفهم والتعبير بشقيه..</a:t>
            </a:r>
          </a:p>
          <a:p>
            <a:pPr marL="514350" marR="0" lvl="0" indent="-514350" algn="just" defTabSz="914400" rtl="1" eaLnBrk="1" fontAlgn="auto" latinLnBrk="0" hangingPunct="1">
              <a:lnSpc>
                <a:spcPct val="100000"/>
              </a:lnSpc>
              <a:spcBef>
                <a:spcPts val="0"/>
              </a:spcBef>
              <a:spcAft>
                <a:spcPts val="0"/>
              </a:spcAft>
              <a:buClrTx/>
              <a:buSzTx/>
              <a:buFont typeface="+mj-lt"/>
              <a:buAutoNum type="arabicPeriod"/>
              <a:tabLst/>
              <a:defRPr/>
            </a:pPr>
            <a:r>
              <a:rPr kumimoji="0" lang="ar-SA" b="0" i="0" u="none" strike="noStrike" kern="0" cap="none" spc="0" normalizeH="0" baseline="0" noProof="0" dirty="0" smtClean="0">
                <a:ln>
                  <a:noFill/>
                </a:ln>
                <a:solidFill>
                  <a:sysClr val="windowText" lastClr="000000"/>
                </a:solidFill>
                <a:effectLst/>
                <a:uLnTx/>
                <a:uFillTx/>
              </a:rPr>
              <a:t>تنويع استراتيجيات التعامل مع النصوص(القراءة الانتقائية،</a:t>
            </a:r>
            <a:r>
              <a:rPr kumimoji="0" lang="ar-MA" b="0" i="0" u="none" strike="noStrike" kern="0" cap="none" spc="0" normalizeH="0" baseline="0" noProof="0" dirty="0" smtClean="0">
                <a:ln>
                  <a:noFill/>
                </a:ln>
                <a:solidFill>
                  <a:sysClr val="windowText" lastClr="000000"/>
                </a:solidFill>
                <a:effectLst/>
                <a:uLnTx/>
                <a:uFillTx/>
              </a:rPr>
              <a:t> </a:t>
            </a:r>
            <a:r>
              <a:rPr kumimoji="0" lang="ar-SA" b="0" i="0" u="none" strike="noStrike" kern="0" cap="none" spc="0" normalizeH="0" baseline="0" noProof="0" dirty="0" smtClean="0">
                <a:ln>
                  <a:noFill/>
                </a:ln>
                <a:solidFill>
                  <a:sysClr val="windowText" lastClr="000000"/>
                </a:solidFill>
                <a:effectLst/>
                <a:uLnTx/>
                <a:uFillTx/>
              </a:rPr>
              <a:t>القراءة السريعة،</a:t>
            </a:r>
            <a:r>
              <a:rPr kumimoji="0" lang="ar-MA" b="0" i="0" u="none" strike="noStrike" kern="0" cap="none" spc="0" normalizeH="0" baseline="0" noProof="0" dirty="0" smtClean="0">
                <a:ln>
                  <a:noFill/>
                </a:ln>
                <a:solidFill>
                  <a:sysClr val="windowText" lastClr="000000"/>
                </a:solidFill>
                <a:effectLst/>
                <a:uLnTx/>
                <a:uFillTx/>
              </a:rPr>
              <a:t> </a:t>
            </a:r>
            <a:r>
              <a:rPr kumimoji="0" lang="ar-SA" b="0" i="0" u="none" strike="noStrike" kern="0" cap="none" spc="0" normalizeH="0" baseline="0" noProof="0" dirty="0" smtClean="0">
                <a:ln>
                  <a:noFill/>
                </a:ln>
                <a:solidFill>
                  <a:sysClr val="windowText" lastClr="000000"/>
                </a:solidFill>
                <a:effectLst/>
                <a:uLnTx/>
                <a:uFillTx/>
              </a:rPr>
              <a:t>شرح المفردات الفهم....</a:t>
            </a:r>
          </a:p>
          <a:p>
            <a:pPr marL="514350" marR="0" lvl="0" indent="-514350" algn="just" defTabSz="914400" rtl="1" eaLnBrk="1" fontAlgn="auto" latinLnBrk="0" hangingPunct="1">
              <a:lnSpc>
                <a:spcPct val="100000"/>
              </a:lnSpc>
              <a:spcBef>
                <a:spcPts val="0"/>
              </a:spcBef>
              <a:spcAft>
                <a:spcPts val="0"/>
              </a:spcAft>
              <a:buClrTx/>
              <a:buSzTx/>
              <a:buFont typeface="+mj-lt"/>
              <a:buAutoNum type="arabicPeriod"/>
              <a:tabLst/>
              <a:defRPr/>
            </a:pPr>
            <a:r>
              <a:rPr kumimoji="0" lang="ar-SA" b="0" i="0" u="none" strike="noStrike" kern="0" cap="none" spc="0" normalizeH="0" baseline="0" noProof="0" dirty="0" smtClean="0">
                <a:ln>
                  <a:noFill/>
                </a:ln>
                <a:solidFill>
                  <a:sysClr val="windowText" lastClr="000000"/>
                </a:solidFill>
                <a:effectLst/>
                <a:uLnTx/>
                <a:uFillTx/>
              </a:rPr>
              <a:t>تحفيز المتعلمين على القراءة خارج الفصل وتوسيع دائرة القراءة كالمكتبة وتبادل القصص...</a:t>
            </a:r>
            <a:endParaRPr kumimoji="0" lang="fr-FR"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891947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أنواع النصوص القرائية</a:t>
            </a:r>
            <a:endParaRPr lang="fr-FR" dirty="0">
              <a:solidFill>
                <a:srgbClr val="8B8DE1"/>
              </a:solidFill>
            </a:endParaRPr>
          </a:p>
        </p:txBody>
      </p:sp>
      <p:sp>
        <p:nvSpPr>
          <p:cNvPr id="4" name="Espace réservé du contenu 2"/>
          <p:cNvSpPr>
            <a:spLocks noGrp="1"/>
          </p:cNvSpPr>
          <p:nvPr>
            <p:ph idx="1"/>
          </p:nvPr>
        </p:nvSpPr>
        <p:spPr bwMode="auto">
          <a:xfrm>
            <a:off x="533399" y="764704"/>
            <a:ext cx="8166831"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dirty="0" smtClean="0">
              <a:ln>
                <a:noFill/>
              </a:ln>
              <a:solidFill>
                <a:sysClr val="windowText" lastClr="000000"/>
              </a:solidFill>
              <a:effectLst/>
              <a:uLnTx/>
              <a:uFillTx/>
            </a:endParaRPr>
          </a:p>
          <a:p>
            <a:pPr marL="514350" marR="0" lvl="0" indent="-514350" algn="r" defTabSz="914400" rtl="1" eaLnBrk="1" fontAlgn="auto" latinLnBrk="0" hangingPunct="1">
              <a:spcBef>
                <a:spcPts val="0"/>
              </a:spcBef>
              <a:spcAft>
                <a:spcPts val="0"/>
              </a:spcAft>
              <a:buClrTx/>
              <a:buSzTx/>
              <a:buFontTx/>
              <a:buNone/>
              <a:tabLst/>
              <a:defRPr/>
            </a:pPr>
            <a:r>
              <a:rPr kumimoji="0" lang="ar-SA" sz="1800" b="1" i="0" u="none" strike="noStrike" kern="0" cap="none" spc="0" normalizeH="0" baseline="0" noProof="0" dirty="0" smtClean="0">
                <a:ln>
                  <a:noFill/>
                </a:ln>
                <a:solidFill>
                  <a:srgbClr val="2D2D8A"/>
                </a:solidFill>
                <a:effectLst/>
                <a:uLnTx/>
                <a:uFillTx/>
                <a:latin typeface="Arial"/>
                <a:ea typeface="+mj-ea"/>
                <a:cs typeface="+mj-cs"/>
              </a:rPr>
              <a:t>القراءة الوظيفية</a:t>
            </a:r>
            <a:r>
              <a:rPr kumimoji="0" lang="ar-SA" sz="1800" b="0" i="0" u="none" strike="noStrike" kern="0" cap="none" spc="0" normalizeH="0" baseline="0" noProof="0" dirty="0" smtClean="0">
                <a:ln>
                  <a:noFill/>
                </a:ln>
                <a:solidFill>
                  <a:srgbClr val="2D2D8A"/>
                </a:solidFill>
                <a:effectLst/>
                <a:uLnTx/>
                <a:uFillTx/>
                <a:latin typeface="Arial"/>
                <a:ea typeface="+mj-ea"/>
                <a:cs typeface="+mj-cs"/>
              </a:rPr>
              <a:t>:</a:t>
            </a:r>
            <a:r>
              <a:rPr kumimoji="0" lang="ar-MA" sz="1800" b="0" i="0" u="none" strike="noStrike" kern="0" cap="none" spc="0" normalizeH="0" noProof="0" dirty="0" smtClean="0">
                <a:ln>
                  <a:noFill/>
                </a:ln>
                <a:solidFill>
                  <a:srgbClr val="2D2D8A"/>
                </a:solidFill>
                <a:effectLst/>
                <a:uLnTx/>
                <a:uFillTx/>
                <a:latin typeface="Arial"/>
                <a:ea typeface="+mj-ea"/>
                <a:cs typeface="+mj-cs"/>
              </a:rPr>
              <a:t> </a:t>
            </a:r>
            <a:r>
              <a:rPr kumimoji="0" lang="ar-SA" sz="1600" b="0" i="0" u="none" strike="noStrike" kern="0" cap="none" spc="0" normalizeH="0" baseline="0" noProof="0" dirty="0" smtClean="0">
                <a:ln>
                  <a:noFill/>
                </a:ln>
                <a:solidFill>
                  <a:sysClr val="windowText" lastClr="000000"/>
                </a:solidFill>
                <a:effectLst/>
                <a:uLnTx/>
                <a:uFillTx/>
              </a:rPr>
              <a:t>يستند هذا النوع من القراءة إلى نصوص نثرية تهدف  إلى إغناء رصيد المتعلم اللغوي والمعرفي والثقافي بما تتيحه من مفردات ومعارف قابلة للاستثمار في مكونات أخرى كالتعبير الشفهي والكتابي ومن بين أهدافها:</a:t>
            </a:r>
          </a:p>
          <a:p>
            <a:pPr marL="558800" indent="-285750" algn="r" rtl="1" fontAlgn="auto">
              <a:spcBef>
                <a:spcPts val="0"/>
              </a:spcBef>
              <a:spcAft>
                <a:spcPts val="0"/>
              </a:spcAft>
              <a:buClrTx/>
            </a:pPr>
            <a:r>
              <a:rPr kumimoji="0" lang="ar-SA" sz="1600" b="0" i="0" u="none" strike="noStrike" kern="0" cap="none" spc="0" normalizeH="0" baseline="0" noProof="0" dirty="0" smtClean="0">
                <a:ln>
                  <a:noFill/>
                </a:ln>
                <a:solidFill>
                  <a:sysClr val="windowText" lastClr="000000"/>
                </a:solidFill>
                <a:effectLst/>
                <a:uLnTx/>
                <a:uFillTx/>
              </a:rPr>
              <a:t> تدريب المتعلم على القراءة السليمة المتسمة بجودة الأداء</a:t>
            </a:r>
            <a:r>
              <a:rPr kumimoji="0" lang="ar-MA" sz="1600" b="0" i="0" u="none" strike="noStrike" kern="0" cap="none" spc="0" normalizeH="0" baseline="0" noProof="0" dirty="0" smtClean="0">
                <a:ln>
                  <a:noFill/>
                </a:ln>
                <a:solidFill>
                  <a:sysClr val="windowText" lastClr="000000"/>
                </a:solidFill>
                <a:effectLst/>
                <a:uLnTx/>
                <a:uFillTx/>
              </a:rPr>
              <a:t>؛</a:t>
            </a:r>
            <a:endParaRPr kumimoji="0" lang="ar-SA" sz="1600" b="0" i="0" u="none" strike="noStrike" kern="0" cap="none" spc="0" normalizeH="0" baseline="0" noProof="0" dirty="0" smtClean="0">
              <a:ln>
                <a:noFill/>
              </a:ln>
              <a:solidFill>
                <a:sysClr val="windowText" lastClr="000000"/>
              </a:solidFill>
              <a:effectLst/>
              <a:uLnTx/>
              <a:uFillTx/>
            </a:endParaRPr>
          </a:p>
          <a:p>
            <a:pPr marL="558800" indent="-285750" algn="r" rtl="1" fontAlgn="auto">
              <a:spcBef>
                <a:spcPts val="0"/>
              </a:spcBef>
              <a:spcAft>
                <a:spcPts val="0"/>
              </a:spcAft>
              <a:buClrTx/>
            </a:pPr>
            <a:r>
              <a:rPr kumimoji="0" lang="ar-SA" sz="1600" b="0" i="0" u="none" strike="noStrike" kern="0" cap="none" spc="0" normalizeH="0" baseline="0" noProof="0" dirty="0" smtClean="0">
                <a:ln>
                  <a:noFill/>
                </a:ln>
                <a:solidFill>
                  <a:sysClr val="windowText" lastClr="000000"/>
                </a:solidFill>
                <a:effectLst/>
                <a:uLnTx/>
                <a:uFillTx/>
              </a:rPr>
              <a:t>تدريبه على الفهم التدريجي للنص</a:t>
            </a:r>
            <a:r>
              <a:rPr kumimoji="0" lang="ar-MA" sz="1600" b="0" i="0" u="none" strike="noStrike" kern="0" cap="none" spc="0" normalizeH="0" baseline="0" noProof="0" dirty="0" smtClean="0">
                <a:ln>
                  <a:noFill/>
                </a:ln>
                <a:solidFill>
                  <a:sysClr val="windowText" lastClr="000000"/>
                </a:solidFill>
                <a:effectLst/>
                <a:uLnTx/>
                <a:uFillTx/>
              </a:rPr>
              <a:t>؛</a:t>
            </a:r>
            <a:endParaRPr kumimoji="0" lang="ar-SA" sz="1600" b="0" i="0" u="none" strike="noStrike" kern="0" cap="none" spc="0" normalizeH="0" baseline="0" noProof="0" dirty="0" smtClean="0">
              <a:ln>
                <a:noFill/>
              </a:ln>
              <a:solidFill>
                <a:sysClr val="windowText" lastClr="000000"/>
              </a:solidFill>
              <a:effectLst/>
              <a:uLnTx/>
              <a:uFillTx/>
            </a:endParaRPr>
          </a:p>
          <a:p>
            <a:pPr marL="558800" indent="-285750" algn="r" rtl="1" fontAlgn="auto">
              <a:spcBef>
                <a:spcPts val="0"/>
              </a:spcBef>
              <a:spcAft>
                <a:spcPts val="0"/>
              </a:spcAft>
              <a:buClrTx/>
            </a:pPr>
            <a:r>
              <a:rPr kumimoji="0" lang="ar-SA" sz="1600" b="0" i="0" u="none" strike="noStrike" kern="0" cap="none" spc="0" normalizeH="0" baseline="0" noProof="0" dirty="0" smtClean="0">
                <a:ln>
                  <a:noFill/>
                </a:ln>
                <a:solidFill>
                  <a:sysClr val="windowText" lastClr="000000"/>
                </a:solidFill>
                <a:effectLst/>
                <a:uLnTx/>
                <a:uFillTx/>
              </a:rPr>
              <a:t>إغناء الرصيد اللغوي والثقافي</a:t>
            </a:r>
            <a:r>
              <a:rPr lang="ar-MA" sz="1600" dirty="0">
                <a:solidFill>
                  <a:sysClr val="windowText" lastClr="000000"/>
                </a:solidFill>
              </a:rPr>
              <a:t>؛</a:t>
            </a:r>
            <a:endParaRPr kumimoji="0" lang="ar-SA" sz="1600" b="0" i="0" u="none" strike="noStrike" kern="0" cap="none" spc="0" normalizeH="0" baseline="0" noProof="0" dirty="0" smtClean="0">
              <a:ln>
                <a:noFill/>
              </a:ln>
              <a:solidFill>
                <a:sysClr val="windowText" lastClr="000000"/>
              </a:solidFill>
              <a:effectLst/>
              <a:uLnTx/>
              <a:uFillTx/>
            </a:endParaRPr>
          </a:p>
          <a:p>
            <a:pPr marL="558800" indent="-285750" algn="r" rtl="1" fontAlgn="auto">
              <a:spcBef>
                <a:spcPts val="0"/>
              </a:spcBef>
              <a:spcAft>
                <a:spcPts val="0"/>
              </a:spcAft>
              <a:buClrTx/>
            </a:pPr>
            <a:r>
              <a:rPr kumimoji="0" lang="ar-SA" sz="1600" b="0" i="0" u="none" strike="noStrike" kern="0" cap="none" spc="0" normalizeH="0" baseline="0" noProof="0" dirty="0" smtClean="0">
                <a:ln>
                  <a:noFill/>
                </a:ln>
                <a:solidFill>
                  <a:sysClr val="windowText" lastClr="000000"/>
                </a:solidFill>
                <a:effectLst/>
                <a:uLnTx/>
                <a:uFillTx/>
              </a:rPr>
              <a:t>اكتساب استراتيجيات البحث والتحليل والاستثمار</a:t>
            </a:r>
            <a:r>
              <a:rPr kumimoji="0" lang="ar-MA" sz="1600" b="0" i="0" u="none" strike="noStrike" kern="0" cap="none" spc="0" normalizeH="0" baseline="0" noProof="0" dirty="0" smtClean="0">
                <a:ln>
                  <a:noFill/>
                </a:ln>
                <a:solidFill>
                  <a:sysClr val="windowText" lastClr="000000"/>
                </a:solidFill>
                <a:effectLst/>
                <a:uLnTx/>
                <a:uFillTx/>
              </a:rPr>
              <a:t>.</a:t>
            </a:r>
            <a:endParaRPr kumimoji="0" lang="fr-FR" sz="1600" b="0" i="0" u="none" strike="noStrike" kern="0" cap="none" spc="0" normalizeH="0" baseline="0" noProof="0" dirty="0" smtClean="0">
              <a:ln>
                <a:noFill/>
              </a:ln>
              <a:solidFill>
                <a:sysClr val="windowText" lastClr="000000"/>
              </a:solidFill>
              <a:effectLst/>
              <a:uLnTx/>
              <a:uFillTx/>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dirty="0" smtClean="0">
              <a:ln>
                <a:noFill/>
              </a:ln>
              <a:solidFill>
                <a:sysClr val="windowText" lastClr="000000"/>
              </a:solidFill>
              <a:effectLst/>
              <a:uLnTx/>
              <a:uFillTx/>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Text" lastClr="000000"/>
              </a:solidFill>
              <a:effectLst/>
              <a:uLnTx/>
              <a:uFillTx/>
            </a:endParaRPr>
          </a:p>
        </p:txBody>
      </p:sp>
      <p:sp>
        <p:nvSpPr>
          <p:cNvPr id="5" name="Espace réservé du contenu 2"/>
          <p:cNvSpPr txBox="1">
            <a:spLocks/>
          </p:cNvSpPr>
          <p:nvPr/>
        </p:nvSpPr>
        <p:spPr bwMode="auto">
          <a:xfrm>
            <a:off x="480975" y="2636912"/>
            <a:ext cx="8219256" cy="42210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6633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663300"/>
              </a:buClr>
              <a:buChar char="–"/>
              <a:defRPr sz="2800">
                <a:solidFill>
                  <a:schemeClr val="tx1"/>
                </a:solidFill>
                <a:latin typeface="+mn-lt"/>
              </a:defRPr>
            </a:lvl2pPr>
            <a:lvl3pPr marL="1143000" indent="-228600" algn="l" rtl="0" eaLnBrk="1" fontAlgn="base" hangingPunct="1">
              <a:spcBef>
                <a:spcPct val="20000"/>
              </a:spcBef>
              <a:spcAft>
                <a:spcPct val="0"/>
              </a:spcAft>
              <a:buClr>
                <a:srgbClr val="663300"/>
              </a:buClr>
              <a:buChar char="•"/>
              <a:defRPr sz="2400">
                <a:solidFill>
                  <a:schemeClr val="tx1"/>
                </a:solidFill>
                <a:latin typeface="+mn-lt"/>
              </a:defRPr>
            </a:lvl3pPr>
            <a:lvl4pPr marL="1600200" indent="-228600" algn="l" rtl="0" eaLnBrk="1" fontAlgn="base" hangingPunct="1">
              <a:spcBef>
                <a:spcPct val="20000"/>
              </a:spcBef>
              <a:spcAft>
                <a:spcPct val="0"/>
              </a:spcAft>
              <a:buClr>
                <a:srgbClr val="663300"/>
              </a:buClr>
              <a:buChar char="–"/>
              <a:defRPr sz="2000">
                <a:solidFill>
                  <a:schemeClr val="tx1"/>
                </a:solidFill>
                <a:latin typeface="+mn-lt"/>
              </a:defRPr>
            </a:lvl4pPr>
            <a:lvl5pPr marL="2057400" indent="-228600" algn="l" rtl="0" eaLnBrk="1" fontAlgn="base" hangingPunct="1">
              <a:spcBef>
                <a:spcPct val="20000"/>
              </a:spcBef>
              <a:spcAft>
                <a:spcPct val="0"/>
              </a:spcAft>
              <a:buClr>
                <a:srgbClr val="663300"/>
              </a:buClr>
              <a:buChar char="»"/>
              <a:defRPr sz="2000">
                <a:solidFill>
                  <a:schemeClr val="tx1"/>
                </a:solidFill>
                <a:latin typeface="+mn-lt"/>
              </a:defRPr>
            </a:lvl5pPr>
            <a:lvl6pPr marL="2514600" indent="-228600" algn="l" rtl="0" eaLnBrk="1" fontAlgn="base" hangingPunct="1">
              <a:spcBef>
                <a:spcPct val="20000"/>
              </a:spcBef>
              <a:spcAft>
                <a:spcPct val="0"/>
              </a:spcAft>
              <a:buClr>
                <a:srgbClr val="663300"/>
              </a:buClr>
              <a:buChar char="»"/>
              <a:defRPr sz="2000">
                <a:solidFill>
                  <a:schemeClr val="tx1"/>
                </a:solidFill>
                <a:latin typeface="+mn-lt"/>
              </a:defRPr>
            </a:lvl6pPr>
            <a:lvl7pPr marL="2971800" indent="-228600" algn="l" rtl="0" eaLnBrk="1" fontAlgn="base" hangingPunct="1">
              <a:spcBef>
                <a:spcPct val="20000"/>
              </a:spcBef>
              <a:spcAft>
                <a:spcPct val="0"/>
              </a:spcAft>
              <a:buClr>
                <a:srgbClr val="663300"/>
              </a:buClr>
              <a:buChar char="»"/>
              <a:defRPr sz="2000">
                <a:solidFill>
                  <a:schemeClr val="tx1"/>
                </a:solidFill>
                <a:latin typeface="+mn-lt"/>
              </a:defRPr>
            </a:lvl7pPr>
            <a:lvl8pPr marL="3429000" indent="-228600" algn="l" rtl="0" eaLnBrk="1" fontAlgn="base" hangingPunct="1">
              <a:spcBef>
                <a:spcPct val="20000"/>
              </a:spcBef>
              <a:spcAft>
                <a:spcPct val="0"/>
              </a:spcAft>
              <a:buClr>
                <a:srgbClr val="663300"/>
              </a:buClr>
              <a:buChar char="»"/>
              <a:defRPr sz="2000">
                <a:solidFill>
                  <a:schemeClr val="tx1"/>
                </a:solidFill>
                <a:latin typeface="+mn-lt"/>
              </a:defRPr>
            </a:lvl8pPr>
            <a:lvl9pPr marL="3886200" indent="-228600" algn="l" rtl="0" eaLnBrk="1" fontAlgn="base" hangingPunct="1">
              <a:spcBef>
                <a:spcPct val="20000"/>
              </a:spcBef>
              <a:spcAft>
                <a:spcPct val="0"/>
              </a:spcAft>
              <a:buClr>
                <a:srgbClr val="663300"/>
              </a:buClr>
              <a:buChar char="»"/>
              <a:defRPr sz="2000">
                <a:solidFill>
                  <a:schemeClr val="tx1"/>
                </a:solidFill>
                <a:latin typeface="+mn-lt"/>
              </a:defRPr>
            </a:lvl9pPr>
          </a:lstStyle>
          <a:p>
            <a:pPr marL="0" lvl="0" indent="0" algn="r" rtl="1">
              <a:spcBef>
                <a:spcPts val="0"/>
              </a:spcBef>
              <a:buNone/>
            </a:pPr>
            <a:r>
              <a:rPr lang="ar-MA" sz="1800" b="1" kern="0" dirty="0">
                <a:solidFill>
                  <a:srgbClr val="2D2D8A"/>
                </a:solidFill>
                <a:latin typeface="Arial"/>
                <a:ea typeface="+mj-ea"/>
                <a:cs typeface="+mj-cs"/>
              </a:rPr>
              <a:t>القراءة الشعرية: </a:t>
            </a:r>
            <a:r>
              <a:rPr lang="ar-SA" sz="1600" kern="0" dirty="0">
                <a:solidFill>
                  <a:sysClr val="windowText" lastClr="000000"/>
                </a:solidFill>
              </a:rPr>
              <a:t>تستند إلى نصوص شعرية تهدف إلى</a:t>
            </a:r>
            <a:r>
              <a:rPr lang="ar-SA" sz="1800" kern="0" dirty="0" smtClean="0">
                <a:solidFill>
                  <a:sysClr val="windowText" lastClr="000000"/>
                </a:solidFill>
              </a:rPr>
              <a:t>:</a:t>
            </a:r>
            <a:endParaRPr lang="ar-MA" sz="1800" kern="0" dirty="0">
              <a:solidFill>
                <a:sysClr val="windowText" lastClr="000000"/>
              </a:solidFill>
            </a:endParaRPr>
          </a:p>
          <a:p>
            <a:pPr marR="0" lvl="0" indent="-69850" algn="r" defTabSz="914400" rtl="1" eaLnBrk="1" fontAlgn="base" latinLnBrk="0" hangingPunct="1">
              <a:spcBef>
                <a:spcPts val="0"/>
              </a:spcBef>
              <a:spcAft>
                <a:spcPct val="0"/>
              </a:spcAft>
              <a:buClr>
                <a:srgbClr val="663300"/>
              </a:buClr>
              <a:buSzTx/>
              <a:buFont typeface="Wingdings" pitchFamily="2" charset="2"/>
              <a:buChar char="v"/>
              <a:tabLst/>
              <a:defRPr/>
            </a:pPr>
            <a:r>
              <a:rPr lang="ar-SA" sz="1600" kern="0" dirty="0">
                <a:solidFill>
                  <a:sysClr val="windowText" lastClr="000000"/>
                </a:solidFill>
              </a:rPr>
              <a:t>إدراك خصوصية النص الشعري وقواعد قراءته.</a:t>
            </a:r>
          </a:p>
          <a:p>
            <a:pPr marR="0" lvl="0" indent="-69850" algn="r" defTabSz="914400" rtl="1" eaLnBrk="1" fontAlgn="base" latinLnBrk="0" hangingPunct="1">
              <a:spcBef>
                <a:spcPts val="0"/>
              </a:spcBef>
              <a:spcAft>
                <a:spcPct val="0"/>
              </a:spcAft>
              <a:buClr>
                <a:srgbClr val="663300"/>
              </a:buClr>
              <a:buSzTx/>
              <a:buFont typeface="Wingdings" pitchFamily="2" charset="2"/>
              <a:buChar char="v"/>
              <a:tabLst/>
              <a:defRPr/>
            </a:pPr>
            <a:r>
              <a:rPr lang="ar-SA" sz="1600" kern="0" dirty="0">
                <a:solidFill>
                  <a:sysClr val="windowText" lastClr="000000"/>
                </a:solidFill>
              </a:rPr>
              <a:t>تدريبه على قراءته.</a:t>
            </a:r>
          </a:p>
          <a:p>
            <a:pPr marR="0" lvl="0" indent="-69850" algn="r" defTabSz="914400" rtl="1" eaLnBrk="1" fontAlgn="base" latinLnBrk="0" hangingPunct="1">
              <a:spcBef>
                <a:spcPts val="0"/>
              </a:spcBef>
              <a:spcAft>
                <a:spcPct val="0"/>
              </a:spcAft>
              <a:buClr>
                <a:srgbClr val="663300"/>
              </a:buClr>
              <a:buSzTx/>
              <a:buFont typeface="Wingdings" pitchFamily="2" charset="2"/>
              <a:buChar char="v"/>
              <a:tabLst/>
              <a:defRPr/>
            </a:pPr>
            <a:r>
              <a:rPr lang="ar-SA" sz="1600" kern="0" dirty="0">
                <a:solidFill>
                  <a:sysClr val="windowText" lastClr="000000"/>
                </a:solidFill>
              </a:rPr>
              <a:t>تربية وصقل ذوقه الفني والأدبي</a:t>
            </a:r>
            <a:r>
              <a:rPr lang="ar-SA" sz="1800" kern="0" dirty="0">
                <a:solidFill>
                  <a:sysClr val="windowText" lastClr="000000"/>
                </a:solidFill>
              </a:rPr>
              <a:t>.</a:t>
            </a:r>
          </a:p>
          <a:p>
            <a:pPr marL="0" indent="0" algn="r" rtl="1">
              <a:spcBef>
                <a:spcPts val="0"/>
              </a:spcBef>
              <a:buNone/>
            </a:pPr>
            <a:r>
              <a:rPr lang="ar-SA" sz="1800" b="1" kern="0" dirty="0">
                <a:solidFill>
                  <a:srgbClr val="2D2D8A"/>
                </a:solidFill>
                <a:latin typeface="Arial"/>
                <a:ea typeface="+mj-ea"/>
                <a:cs typeface="+mj-cs"/>
              </a:rPr>
              <a:t>القراءة المسترسلة</a:t>
            </a:r>
            <a:r>
              <a:rPr lang="ar-SA" sz="2400" b="1" kern="0" dirty="0" smtClean="0">
                <a:solidFill>
                  <a:srgbClr val="2D2D8A"/>
                </a:solidFill>
                <a:latin typeface="Arial"/>
                <a:ea typeface="+mj-ea"/>
                <a:cs typeface="+mj-cs"/>
              </a:rPr>
              <a:t>:</a:t>
            </a:r>
            <a:r>
              <a:rPr lang="ar-MA" sz="2400" b="1" kern="0" dirty="0" smtClean="0">
                <a:solidFill>
                  <a:srgbClr val="2D2D8A"/>
                </a:solidFill>
                <a:latin typeface="Arial"/>
                <a:ea typeface="+mj-ea"/>
                <a:cs typeface="+mj-cs"/>
              </a:rPr>
              <a:t> </a:t>
            </a:r>
            <a:r>
              <a:rPr lang="ar-MA" sz="1600" kern="0" dirty="0">
                <a:solidFill>
                  <a:sysClr val="windowText" lastClr="000000"/>
                </a:solidFill>
              </a:rPr>
              <a:t>ت</a:t>
            </a:r>
            <a:r>
              <a:rPr lang="ar-SA" sz="1600" kern="0" dirty="0">
                <a:solidFill>
                  <a:sysClr val="windowText" lastClr="000000"/>
                </a:solidFill>
              </a:rPr>
              <a:t>ستند إلى نصوص قصصية نثرية طويلة نسبيا وتهدف إلى:</a:t>
            </a:r>
          </a:p>
          <a:p>
            <a:pPr marR="0" lvl="0" indent="-69850" algn="r" defTabSz="914400" rtl="1" eaLnBrk="1" fontAlgn="base" latinLnBrk="0" hangingPunct="1">
              <a:spcBef>
                <a:spcPts val="0"/>
              </a:spcBef>
              <a:spcAft>
                <a:spcPct val="0"/>
              </a:spcAft>
              <a:buClr>
                <a:srgbClr val="663300"/>
              </a:buClr>
              <a:buSzTx/>
              <a:buFont typeface="Wingdings" pitchFamily="2" charset="2"/>
              <a:buChar char="v"/>
              <a:tabLst/>
              <a:defRPr/>
            </a:pPr>
            <a:r>
              <a:rPr lang="ar-SA" sz="1600" kern="0" dirty="0">
                <a:solidFill>
                  <a:sysClr val="windowText" lastClr="000000"/>
                </a:solidFill>
              </a:rPr>
              <a:t>تعويد المتعلمين على القراءة الذاتية خارج القسم.</a:t>
            </a:r>
          </a:p>
          <a:p>
            <a:pPr marR="0" lvl="0" indent="-69850" algn="r" defTabSz="914400" rtl="1" eaLnBrk="1" fontAlgn="base" latinLnBrk="0" hangingPunct="1">
              <a:spcBef>
                <a:spcPts val="0"/>
              </a:spcBef>
              <a:spcAft>
                <a:spcPct val="0"/>
              </a:spcAft>
              <a:buClr>
                <a:srgbClr val="663300"/>
              </a:buClr>
              <a:buSzTx/>
              <a:buFont typeface="Wingdings" pitchFamily="2" charset="2"/>
              <a:buChar char="v"/>
              <a:tabLst/>
              <a:defRPr/>
            </a:pPr>
            <a:r>
              <a:rPr lang="ar-SA" sz="1600" kern="0" dirty="0">
                <a:solidFill>
                  <a:sysClr val="windowText" lastClr="000000"/>
                </a:solidFill>
              </a:rPr>
              <a:t>تنمية خياله وتطوير قدراته الإبداعية.</a:t>
            </a:r>
          </a:p>
          <a:p>
            <a:pPr marR="0" lvl="0" indent="-69850" algn="r" defTabSz="914400" rtl="1" eaLnBrk="1" fontAlgn="base" latinLnBrk="0" hangingPunct="1">
              <a:spcBef>
                <a:spcPts val="0"/>
              </a:spcBef>
              <a:spcAft>
                <a:spcPct val="0"/>
              </a:spcAft>
              <a:buClr>
                <a:srgbClr val="663300"/>
              </a:buClr>
              <a:buSzTx/>
              <a:buFont typeface="Wingdings" pitchFamily="2" charset="2"/>
              <a:buChar char="v"/>
              <a:tabLst/>
              <a:defRPr/>
            </a:pPr>
            <a:r>
              <a:rPr lang="ar-SA" sz="1600" kern="0" dirty="0">
                <a:solidFill>
                  <a:sysClr val="windowText" lastClr="000000"/>
                </a:solidFill>
              </a:rPr>
              <a:t>إغناء رصيده الفكري والثقاف</a:t>
            </a:r>
            <a:r>
              <a:rPr lang="ar-SA" sz="1800" kern="0" dirty="0">
                <a:solidFill>
                  <a:sysClr val="windowText" lastClr="000000"/>
                </a:solidFill>
              </a:rPr>
              <a:t>ي.</a:t>
            </a:r>
          </a:p>
          <a:p>
            <a:pPr lvl="0" algn="r" rtl="1">
              <a:buNone/>
            </a:pPr>
            <a:r>
              <a:rPr lang="ar-SA" sz="1800" b="1" kern="0" dirty="0">
                <a:solidFill>
                  <a:srgbClr val="2D2D8A"/>
                </a:solidFill>
                <a:latin typeface="Arial"/>
                <a:ea typeface="+mj-ea"/>
                <a:cs typeface="+mj-cs"/>
              </a:rPr>
              <a:t>القراءة </a:t>
            </a:r>
            <a:r>
              <a:rPr lang="ar-SA" sz="1800" b="1" kern="0" dirty="0" smtClean="0">
                <a:solidFill>
                  <a:srgbClr val="2D2D8A"/>
                </a:solidFill>
                <a:latin typeface="Arial"/>
                <a:ea typeface="+mj-ea"/>
                <a:cs typeface="+mj-cs"/>
              </a:rPr>
              <a:t>السماعية:</a:t>
            </a:r>
            <a:r>
              <a:rPr lang="ar-SA" sz="1800" kern="0" dirty="0" smtClean="0">
                <a:solidFill>
                  <a:sysClr val="windowText" lastClr="000000"/>
                </a:solidFill>
              </a:rPr>
              <a:t>تستند </a:t>
            </a:r>
            <a:r>
              <a:rPr lang="ar-SA" sz="1800" kern="0" dirty="0">
                <a:solidFill>
                  <a:sysClr val="windowText" lastClr="000000"/>
                </a:solidFill>
              </a:rPr>
              <a:t>إلى نصوص مختارة وفق معايير محددة ليتم تسميعها واستثمارها من قبل المتعلمين وتهدف إلى:</a:t>
            </a:r>
          </a:p>
          <a:p>
            <a:pPr indent="-69850" algn="r" rtl="1">
              <a:buFont typeface="Wingdings" pitchFamily="2" charset="2"/>
              <a:buChar char="v"/>
            </a:pPr>
            <a:r>
              <a:rPr lang="ar-SA" sz="1600" kern="0" dirty="0">
                <a:solidFill>
                  <a:sysClr val="windowText" lastClr="000000"/>
                </a:solidFill>
              </a:rPr>
              <a:t>تنمية مهارة الإصغاء الجيد،وحصر الذهن</a:t>
            </a:r>
            <a:r>
              <a:rPr lang="ar-SA" sz="1600" kern="0" dirty="0" smtClean="0">
                <a:solidFill>
                  <a:sysClr val="windowText" lastClr="000000"/>
                </a:solidFill>
              </a:rPr>
              <a:t>،</a:t>
            </a:r>
            <a:r>
              <a:rPr lang="ar-MA" sz="1600" kern="0" dirty="0" smtClean="0">
                <a:solidFill>
                  <a:sysClr val="windowText" lastClr="000000"/>
                </a:solidFill>
              </a:rPr>
              <a:t> </a:t>
            </a:r>
            <a:r>
              <a:rPr lang="ar-SA" sz="1600" kern="0" dirty="0" smtClean="0">
                <a:solidFill>
                  <a:sysClr val="windowText" lastClr="000000"/>
                </a:solidFill>
              </a:rPr>
              <a:t>ومتابعة </a:t>
            </a:r>
            <a:r>
              <a:rPr lang="ar-SA" sz="1600" kern="0" dirty="0">
                <a:solidFill>
                  <a:sysClr val="windowText" lastClr="000000"/>
                </a:solidFill>
              </a:rPr>
              <a:t>المتكلم.</a:t>
            </a:r>
          </a:p>
          <a:p>
            <a:pPr indent="-69850" algn="r" rtl="1">
              <a:buFont typeface="Wingdings" pitchFamily="2" charset="2"/>
              <a:buChar char="v"/>
            </a:pPr>
            <a:r>
              <a:rPr lang="ar-SA" sz="1600" kern="0" dirty="0">
                <a:solidFill>
                  <a:sysClr val="windowText" lastClr="000000"/>
                </a:solidFill>
              </a:rPr>
              <a:t>تقوية قدرة المتعلم على الفهم السريع عن طريق الاستماع.</a:t>
            </a:r>
          </a:p>
          <a:p>
            <a:pPr indent="-69850" algn="r" rtl="1">
              <a:buFont typeface="Wingdings" pitchFamily="2" charset="2"/>
              <a:buChar char="v"/>
            </a:pPr>
            <a:r>
              <a:rPr lang="ar-SA" sz="1600" kern="0" dirty="0">
                <a:solidFill>
                  <a:sysClr val="windowText" lastClr="000000"/>
                </a:solidFill>
              </a:rPr>
              <a:t>تنمية رصيده المعرفي واللغوي.</a:t>
            </a:r>
          </a:p>
          <a:p>
            <a:pPr marL="342900" marR="0" lvl="0" indent="-342900" algn="r" defTabSz="914400" rtl="1" eaLnBrk="1" fontAlgn="base" latinLnBrk="0" hangingPunct="1">
              <a:lnSpc>
                <a:spcPct val="100000"/>
              </a:lnSpc>
              <a:spcBef>
                <a:spcPct val="20000"/>
              </a:spcBef>
              <a:spcAft>
                <a:spcPct val="0"/>
              </a:spcAft>
              <a:buClr>
                <a:srgbClr val="663300"/>
              </a:buClr>
              <a:buSzTx/>
              <a:buFontTx/>
              <a:buNone/>
              <a:tabLst/>
              <a:defRPr/>
            </a:pPr>
            <a:endParaRPr kumimoji="0" lang="fr-FR" sz="3200" b="0" i="0" u="none" strike="noStrike" kern="0" cap="none" spc="0" normalizeH="0" baseline="0" noProof="0" dirty="0" smtClean="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407384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الغلاف الزمني </a:t>
            </a:r>
            <a:r>
              <a:rPr lang="ar-MA" dirty="0" smtClean="0">
                <a:solidFill>
                  <a:srgbClr val="8B8DE1"/>
                </a:solidFill>
              </a:rPr>
              <a:t>والإطار المنهجي العام</a:t>
            </a:r>
            <a:endParaRPr lang="fr-FR" dirty="0"/>
          </a:p>
        </p:txBody>
      </p:sp>
      <p:sp>
        <p:nvSpPr>
          <p:cNvPr id="3" name="Content Placeholder 2"/>
          <p:cNvSpPr>
            <a:spLocks noGrp="1"/>
          </p:cNvSpPr>
          <p:nvPr>
            <p:ph idx="1"/>
          </p:nvPr>
        </p:nvSpPr>
        <p:spPr>
          <a:xfrm>
            <a:off x="395536" y="1066800"/>
            <a:ext cx="8367464" cy="5257800"/>
          </a:xfrm>
        </p:spPr>
        <p:txBody>
          <a:bodyPr/>
          <a:lstStyle/>
          <a:p>
            <a:pPr lvl="0" algn="just" rtl="1">
              <a:buClr>
                <a:srgbClr val="663300"/>
              </a:buClr>
              <a:buFontTx/>
              <a:buChar char="•"/>
            </a:pPr>
            <a:r>
              <a:rPr lang="ar-MA" sz="1800" dirty="0">
                <a:solidFill>
                  <a:srgbClr val="000000"/>
                </a:solidFill>
              </a:rPr>
              <a:t>انسجاما مع تحقيق الكفايات المحددة، تم استحضار مجموعة من الاعتبارات التي تفرضها خصوصية المتعلم بهذه المرحلة من جهة، </a:t>
            </a:r>
            <a:r>
              <a:rPr lang="ar-MA" sz="1800" dirty="0" smtClean="0">
                <a:solidFill>
                  <a:srgbClr val="000000"/>
                </a:solidFill>
              </a:rPr>
              <a:t>وطبيعة </a:t>
            </a:r>
            <a:r>
              <a:rPr lang="ar-MA" sz="1800" dirty="0">
                <a:solidFill>
                  <a:srgbClr val="000000"/>
                </a:solidFill>
              </a:rPr>
              <a:t>مادة </a:t>
            </a:r>
            <a:r>
              <a:rPr lang="ar-MA" sz="1800" dirty="0" smtClean="0">
                <a:solidFill>
                  <a:srgbClr val="000000"/>
                </a:solidFill>
              </a:rPr>
              <a:t>القراءة، و</a:t>
            </a:r>
            <a:r>
              <a:rPr lang="ar-SA" sz="1800" dirty="0">
                <a:solidFill>
                  <a:srgbClr val="000000"/>
                </a:solidFill>
              </a:rPr>
              <a:t>اعتماد مبدأ " 30 دقيقة" للحصة اللغوية، في السنتين الأولى والثانية باعتبارها الأنسب بالنسبة لصغار المتعلمين الذين لا يستطيعون التركيز لمدة طويلة حتى تناسب الإيقاع البيولوجي لو</a:t>
            </a:r>
            <a:r>
              <a:rPr lang="ar-MA" sz="1800" dirty="0">
                <a:solidFill>
                  <a:srgbClr val="000000"/>
                </a:solidFill>
              </a:rPr>
              <a:t>ثي</a:t>
            </a:r>
            <a:r>
              <a:rPr lang="ar-SA" sz="1800" dirty="0">
                <a:solidFill>
                  <a:srgbClr val="000000"/>
                </a:solidFill>
              </a:rPr>
              <a:t>رة التعلم</a:t>
            </a:r>
            <a:r>
              <a:rPr lang="ar-SA" sz="2000" dirty="0">
                <a:solidFill>
                  <a:srgbClr val="000000"/>
                </a:solidFill>
              </a:rPr>
              <a:t>.</a:t>
            </a:r>
            <a:r>
              <a:rPr lang="fr-FR" sz="2000" dirty="0">
                <a:solidFill>
                  <a:srgbClr val="000000"/>
                </a:solidFill>
              </a:rPr>
              <a:t> </a:t>
            </a:r>
          </a:p>
          <a:p>
            <a:pPr marL="0" indent="0" algn="r" rtl="1">
              <a:buNone/>
            </a:pPr>
            <a:endParaRPr lang="fr-F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775" y="2276872"/>
            <a:ext cx="7662863"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Espace réservé du contenu 2"/>
          <p:cNvSpPr txBox="1">
            <a:spLocks/>
          </p:cNvSpPr>
          <p:nvPr/>
        </p:nvSpPr>
        <p:spPr bwMode="auto">
          <a:xfrm>
            <a:off x="395536" y="3717032"/>
            <a:ext cx="7953509" cy="2409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lvl1pPr marL="342900" indent="-342900" algn="l" rtl="0" eaLnBrk="1" fontAlgn="base" hangingPunct="1">
              <a:spcBef>
                <a:spcPct val="20000"/>
              </a:spcBef>
              <a:spcAft>
                <a:spcPct val="0"/>
              </a:spcAft>
              <a:buClr>
                <a:srgbClr val="6633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663300"/>
              </a:buClr>
              <a:buChar char="–"/>
              <a:defRPr sz="2800">
                <a:solidFill>
                  <a:schemeClr val="tx1"/>
                </a:solidFill>
                <a:latin typeface="+mn-lt"/>
              </a:defRPr>
            </a:lvl2pPr>
            <a:lvl3pPr marL="1143000" indent="-228600" algn="l" rtl="0" eaLnBrk="1" fontAlgn="base" hangingPunct="1">
              <a:spcBef>
                <a:spcPct val="20000"/>
              </a:spcBef>
              <a:spcAft>
                <a:spcPct val="0"/>
              </a:spcAft>
              <a:buClr>
                <a:srgbClr val="663300"/>
              </a:buClr>
              <a:buChar char="•"/>
              <a:defRPr sz="2400">
                <a:solidFill>
                  <a:schemeClr val="tx1"/>
                </a:solidFill>
                <a:latin typeface="+mn-lt"/>
              </a:defRPr>
            </a:lvl3pPr>
            <a:lvl4pPr marL="1600200" indent="-228600" algn="l" rtl="0" eaLnBrk="1" fontAlgn="base" hangingPunct="1">
              <a:spcBef>
                <a:spcPct val="20000"/>
              </a:spcBef>
              <a:spcAft>
                <a:spcPct val="0"/>
              </a:spcAft>
              <a:buClr>
                <a:srgbClr val="663300"/>
              </a:buClr>
              <a:buChar char="–"/>
              <a:defRPr sz="2000">
                <a:solidFill>
                  <a:schemeClr val="tx1"/>
                </a:solidFill>
                <a:latin typeface="+mn-lt"/>
              </a:defRPr>
            </a:lvl4pPr>
            <a:lvl5pPr marL="2057400" indent="-228600" algn="l" rtl="0" eaLnBrk="1" fontAlgn="base" hangingPunct="1">
              <a:spcBef>
                <a:spcPct val="20000"/>
              </a:spcBef>
              <a:spcAft>
                <a:spcPct val="0"/>
              </a:spcAft>
              <a:buClr>
                <a:srgbClr val="663300"/>
              </a:buClr>
              <a:buChar char="»"/>
              <a:defRPr sz="2000">
                <a:solidFill>
                  <a:schemeClr val="tx1"/>
                </a:solidFill>
                <a:latin typeface="+mn-lt"/>
              </a:defRPr>
            </a:lvl5pPr>
            <a:lvl6pPr marL="2514600" indent="-228600" algn="l" rtl="0" eaLnBrk="1" fontAlgn="base" hangingPunct="1">
              <a:spcBef>
                <a:spcPct val="20000"/>
              </a:spcBef>
              <a:spcAft>
                <a:spcPct val="0"/>
              </a:spcAft>
              <a:buClr>
                <a:srgbClr val="663300"/>
              </a:buClr>
              <a:buChar char="»"/>
              <a:defRPr sz="2000">
                <a:solidFill>
                  <a:schemeClr val="tx1"/>
                </a:solidFill>
                <a:latin typeface="+mn-lt"/>
              </a:defRPr>
            </a:lvl6pPr>
            <a:lvl7pPr marL="2971800" indent="-228600" algn="l" rtl="0" eaLnBrk="1" fontAlgn="base" hangingPunct="1">
              <a:spcBef>
                <a:spcPct val="20000"/>
              </a:spcBef>
              <a:spcAft>
                <a:spcPct val="0"/>
              </a:spcAft>
              <a:buClr>
                <a:srgbClr val="663300"/>
              </a:buClr>
              <a:buChar char="»"/>
              <a:defRPr sz="2000">
                <a:solidFill>
                  <a:schemeClr val="tx1"/>
                </a:solidFill>
                <a:latin typeface="+mn-lt"/>
              </a:defRPr>
            </a:lvl7pPr>
            <a:lvl8pPr marL="3429000" indent="-228600" algn="l" rtl="0" eaLnBrk="1" fontAlgn="base" hangingPunct="1">
              <a:spcBef>
                <a:spcPct val="20000"/>
              </a:spcBef>
              <a:spcAft>
                <a:spcPct val="0"/>
              </a:spcAft>
              <a:buClr>
                <a:srgbClr val="663300"/>
              </a:buClr>
              <a:buChar char="»"/>
              <a:defRPr sz="2000">
                <a:solidFill>
                  <a:schemeClr val="tx1"/>
                </a:solidFill>
                <a:latin typeface="+mn-lt"/>
              </a:defRPr>
            </a:lvl8pPr>
            <a:lvl9pPr marL="3886200" indent="-228600" algn="l" rtl="0" eaLnBrk="1" fontAlgn="base" hangingPunct="1">
              <a:spcBef>
                <a:spcPct val="20000"/>
              </a:spcBef>
              <a:spcAft>
                <a:spcPct val="0"/>
              </a:spcAft>
              <a:buClr>
                <a:srgbClr val="663300"/>
              </a:buClr>
              <a:buChar char="»"/>
              <a:defRPr sz="2000">
                <a:solidFill>
                  <a:schemeClr val="tx1"/>
                </a:solidFill>
                <a:latin typeface="+mn-lt"/>
              </a:defRPr>
            </a:lvl9pPr>
          </a:lstStyle>
          <a:p>
            <a:pPr marL="342900" marR="0" lvl="0" indent="-342900" algn="r" defTabSz="914400" rtl="1" eaLnBrk="1" fontAlgn="base" latinLnBrk="0" hangingPunct="1">
              <a:lnSpc>
                <a:spcPct val="100000"/>
              </a:lnSpc>
              <a:spcBef>
                <a:spcPct val="20000"/>
              </a:spcBef>
              <a:spcAft>
                <a:spcPct val="0"/>
              </a:spcAft>
              <a:buClr>
                <a:srgbClr val="663300"/>
              </a:buClr>
              <a:buSzTx/>
              <a:buFontTx/>
              <a:buNone/>
              <a:tabLst/>
              <a:defRPr/>
            </a:pPr>
            <a:r>
              <a:rPr kumimoji="0" lang="ar-SA" sz="3800" b="1" i="0" u="none" strike="noStrike" kern="0" cap="none" spc="0" normalizeH="0" baseline="0" noProof="0" dirty="0" smtClean="0">
                <a:ln>
                  <a:noFill/>
                </a:ln>
                <a:solidFill>
                  <a:srgbClr val="2D2D8A">
                    <a:lumMod val="75000"/>
                  </a:srgbClr>
                </a:solidFill>
                <a:effectLst/>
                <a:uLnTx/>
                <a:uFillTx/>
                <a:latin typeface="Arial"/>
                <a:ea typeface="+mn-ea"/>
                <a:cs typeface="+mn-cs"/>
              </a:rPr>
              <a:t>تدبير حصص القراءة </a:t>
            </a:r>
            <a:r>
              <a:rPr kumimoji="0" lang="ar-MA" sz="3800" b="1" i="0" u="none" strike="noStrike" kern="0" cap="none" spc="0" normalizeH="0" baseline="0" noProof="0" dirty="0" smtClean="0">
                <a:ln>
                  <a:noFill/>
                </a:ln>
                <a:solidFill>
                  <a:srgbClr val="2D2D8A">
                    <a:lumMod val="75000"/>
                  </a:srgbClr>
                </a:solidFill>
                <a:effectLst/>
                <a:uLnTx/>
                <a:uFillTx/>
                <a:latin typeface="Arial"/>
                <a:ea typeface="+mn-ea"/>
                <a:cs typeface="+mn-cs"/>
              </a:rPr>
              <a:t>:</a:t>
            </a:r>
          </a:p>
          <a:p>
            <a:pPr marR="0" lvl="0" algn="r" defTabSz="914400" rtl="1" eaLnBrk="1" fontAlgn="base" latinLnBrk="0" hangingPunct="1">
              <a:lnSpc>
                <a:spcPct val="100000"/>
              </a:lnSpc>
              <a:spcBef>
                <a:spcPct val="20000"/>
              </a:spcBef>
              <a:spcAft>
                <a:spcPct val="0"/>
              </a:spcAft>
              <a:buClr>
                <a:srgbClr val="663300"/>
              </a:buClr>
              <a:buSzTx/>
              <a:buFont typeface="Wingdings" pitchFamily="2" charset="2"/>
              <a:buChar char="ü"/>
              <a:tabLst/>
              <a:defRPr/>
            </a:pPr>
            <a:r>
              <a:rPr kumimoji="0" lang="ar-SA" sz="3200" b="1" i="0" u="none" strike="noStrike" kern="0" cap="none" spc="0" normalizeH="0" baseline="0" noProof="0" dirty="0" smtClean="0">
                <a:ln>
                  <a:noFill/>
                </a:ln>
                <a:solidFill>
                  <a:srgbClr val="2D2D8A">
                    <a:lumMod val="75000"/>
                  </a:srgbClr>
                </a:solidFill>
                <a:effectLst/>
                <a:uLnTx/>
                <a:uFillTx/>
                <a:latin typeface="Arial"/>
                <a:ea typeface="+mn-ea"/>
                <a:cs typeface="+mn-cs"/>
              </a:rPr>
              <a:t>بالمستوى الأول</a:t>
            </a:r>
            <a:r>
              <a:rPr kumimoji="0" lang="ar-SA" sz="3200" b="0" i="0" u="none" strike="noStrike" kern="0" cap="none" spc="0" normalizeH="0" baseline="0" noProof="0" dirty="0" smtClean="0">
                <a:ln>
                  <a:noFill/>
                </a:ln>
                <a:solidFill>
                  <a:srgbClr val="2D2D8A">
                    <a:lumMod val="75000"/>
                  </a:srgbClr>
                </a:solidFill>
                <a:effectLst/>
                <a:uLnTx/>
                <a:uFillTx/>
                <a:latin typeface="Arial"/>
                <a:ea typeface="+mn-ea"/>
                <a:cs typeface="+mn-cs"/>
              </a:rPr>
              <a:t>:</a:t>
            </a:r>
          </a:p>
          <a:p>
            <a:pPr marL="342900" marR="0" lvl="0" indent="-342900" algn="just" defTabSz="914400" rtl="1" eaLnBrk="1" fontAlgn="base" latinLnBrk="0" hangingPunct="1">
              <a:lnSpc>
                <a:spcPct val="100000"/>
              </a:lnSpc>
              <a:spcBef>
                <a:spcPct val="20000"/>
              </a:spcBef>
              <a:spcAft>
                <a:spcPct val="0"/>
              </a:spcAft>
              <a:buClr>
                <a:srgbClr val="663300"/>
              </a:buClr>
              <a:buSzTx/>
              <a:buFontTx/>
              <a:buNone/>
              <a:tabLst/>
              <a:defRPr/>
            </a:pPr>
            <a:r>
              <a:rPr kumimoji="0" lang="ar-MA" sz="3200" b="0" i="0" u="none" strike="noStrike" kern="0" cap="none" spc="0" normalizeH="0" baseline="0" noProof="0" dirty="0" smtClean="0">
                <a:ln>
                  <a:noFill/>
                </a:ln>
                <a:solidFill>
                  <a:srgbClr val="000000"/>
                </a:solidFill>
                <a:effectLst/>
                <a:uLnTx/>
                <a:uFillTx/>
                <a:latin typeface="Arial"/>
                <a:ea typeface="+mn-ea"/>
                <a:cs typeface="+mn-cs"/>
              </a:rPr>
              <a:t>      </a:t>
            </a:r>
            <a:r>
              <a:rPr kumimoji="0" lang="ar-SA" sz="3400" b="0" i="0" u="none" strike="noStrike" kern="0" cap="none" spc="0" normalizeH="0" baseline="0" noProof="0" dirty="0" smtClean="0">
                <a:ln>
                  <a:noFill/>
                </a:ln>
                <a:solidFill>
                  <a:srgbClr val="000000"/>
                </a:solidFill>
                <a:effectLst/>
                <a:uLnTx/>
                <a:uFillTx/>
                <a:latin typeface="Arial"/>
                <a:ea typeface="+mn-ea"/>
                <a:cs typeface="+mn-cs"/>
              </a:rPr>
              <a:t>يقدم خلال كل أسبوع من الأسبوعين الأول والثاني لكل وحدة حرفان،يستغرق الواحد منهما 4 حصص وتخصص الحصة التاسعة لتقويم ودعم الحرفين،أما الأسبوع الثالث فتستغل كل حصصه للتقويم والدعم(هذا بالنسبة للأسابيع من 1إلى 7)،في حين توزع حصص الوحدة الثامنة مابين نصوص قرائية بسيطة ودروس لتصفية الصعوبات القرائية.</a:t>
            </a:r>
          </a:p>
          <a:p>
            <a:pPr marL="342900" marR="0" lvl="0" indent="-342900" algn="just" defTabSz="914400" rtl="1" eaLnBrk="1" fontAlgn="base" latinLnBrk="0" hangingPunct="1">
              <a:lnSpc>
                <a:spcPct val="100000"/>
              </a:lnSpc>
              <a:spcBef>
                <a:spcPct val="20000"/>
              </a:spcBef>
              <a:spcAft>
                <a:spcPct val="0"/>
              </a:spcAft>
              <a:buClr>
                <a:srgbClr val="663300"/>
              </a:buClr>
              <a:buSzTx/>
              <a:buFont typeface="Wingdings" pitchFamily="2" charset="2"/>
              <a:buChar char="ü"/>
              <a:tabLst/>
              <a:defRPr/>
            </a:pPr>
            <a:r>
              <a:rPr kumimoji="0" lang="ar-SA" sz="3400" b="0" i="0" u="none" strike="noStrike" kern="0" cap="none" spc="0" normalizeH="0" baseline="0" noProof="0" dirty="0" smtClean="0">
                <a:ln>
                  <a:noFill/>
                </a:ln>
                <a:solidFill>
                  <a:srgbClr val="2D2D8A">
                    <a:lumMod val="75000"/>
                  </a:srgbClr>
                </a:solidFill>
                <a:effectLst/>
                <a:uLnTx/>
                <a:uFillTx/>
                <a:latin typeface="Arial"/>
                <a:ea typeface="+mn-ea"/>
                <a:cs typeface="+mn-cs"/>
              </a:rPr>
              <a:t> </a:t>
            </a:r>
            <a:r>
              <a:rPr kumimoji="0" lang="ar-SA" sz="3400" b="1" i="0" u="none" strike="noStrike" kern="0" cap="none" spc="0" normalizeH="0" baseline="0" noProof="0" dirty="0" smtClean="0">
                <a:ln>
                  <a:noFill/>
                </a:ln>
                <a:solidFill>
                  <a:srgbClr val="2D2D8A">
                    <a:lumMod val="75000"/>
                  </a:srgbClr>
                </a:solidFill>
                <a:effectLst/>
                <a:uLnTx/>
                <a:uFillTx/>
                <a:latin typeface="Arial"/>
                <a:ea typeface="+mn-ea"/>
                <a:cs typeface="+mn-cs"/>
              </a:rPr>
              <a:t>بالمستوى الثاني:</a:t>
            </a:r>
          </a:p>
          <a:p>
            <a:pPr algn="just" rtl="1">
              <a:buNone/>
            </a:pPr>
            <a:r>
              <a:rPr kumimoji="0" lang="ar-MA" sz="3200" b="0" i="0" u="none" strike="noStrike" kern="0" cap="none" spc="0" normalizeH="0" baseline="0" noProof="0" dirty="0" smtClean="0">
                <a:ln>
                  <a:noFill/>
                </a:ln>
                <a:solidFill>
                  <a:srgbClr val="000000"/>
                </a:solidFill>
                <a:effectLst/>
                <a:uLnTx/>
                <a:uFillTx/>
                <a:latin typeface="Arial"/>
                <a:ea typeface="+mn-ea"/>
                <a:cs typeface="+mn-cs"/>
              </a:rPr>
              <a:t>      </a:t>
            </a:r>
            <a:r>
              <a:rPr lang="ar-SA" sz="3400" kern="0" dirty="0">
                <a:solidFill>
                  <a:srgbClr val="000000"/>
                </a:solidFill>
                <a:latin typeface="Arial"/>
              </a:rPr>
              <a:t>تستغل الوحدة الأولى لتقديم نص قرائي واحد كل أسبوع</a:t>
            </a:r>
            <a:r>
              <a:rPr lang="ar-SA" sz="3400" kern="0" dirty="0" smtClean="0">
                <a:solidFill>
                  <a:srgbClr val="000000"/>
                </a:solidFill>
                <a:latin typeface="Arial"/>
              </a:rPr>
              <a:t>،</a:t>
            </a:r>
            <a:r>
              <a:rPr lang="ar-MA" sz="3400" kern="0" dirty="0" smtClean="0">
                <a:solidFill>
                  <a:srgbClr val="000000"/>
                </a:solidFill>
                <a:latin typeface="Arial"/>
              </a:rPr>
              <a:t> </a:t>
            </a:r>
            <a:r>
              <a:rPr lang="ar-SA" sz="3400" kern="0" dirty="0" smtClean="0">
                <a:solidFill>
                  <a:srgbClr val="000000"/>
                </a:solidFill>
                <a:latin typeface="Arial"/>
              </a:rPr>
              <a:t>تليه </a:t>
            </a:r>
            <a:r>
              <a:rPr lang="ar-SA" sz="3400" kern="0" dirty="0">
                <a:solidFill>
                  <a:srgbClr val="000000"/>
                </a:solidFill>
                <a:latin typeface="Arial"/>
              </a:rPr>
              <a:t>مجموعة من دروس تصفية الصعوبات القرائية</a:t>
            </a:r>
            <a:r>
              <a:rPr lang="ar-SA" sz="3400" kern="0" dirty="0" smtClean="0">
                <a:solidFill>
                  <a:srgbClr val="000000"/>
                </a:solidFill>
                <a:latin typeface="Arial"/>
              </a:rPr>
              <a:t>،</a:t>
            </a:r>
            <a:r>
              <a:rPr lang="ar-MA" sz="3400" kern="0" dirty="0" smtClean="0">
                <a:solidFill>
                  <a:srgbClr val="000000"/>
                </a:solidFill>
                <a:latin typeface="Arial"/>
              </a:rPr>
              <a:t> </a:t>
            </a:r>
            <a:r>
              <a:rPr lang="ar-SA" sz="3400" kern="0" dirty="0" smtClean="0">
                <a:solidFill>
                  <a:srgbClr val="000000"/>
                </a:solidFill>
                <a:latin typeface="Arial"/>
              </a:rPr>
              <a:t>أما </a:t>
            </a:r>
            <a:r>
              <a:rPr lang="ar-SA" sz="3400" kern="0" dirty="0">
                <a:solidFill>
                  <a:srgbClr val="000000"/>
                </a:solidFill>
                <a:latin typeface="Arial"/>
              </a:rPr>
              <a:t>الوحدات من 2 إلى 8،فتستغل لتقديم نصوص قرائية متنوعة:</a:t>
            </a:r>
            <a:r>
              <a:rPr lang="ar-MA" sz="3400" kern="0" dirty="0">
                <a:solidFill>
                  <a:srgbClr val="000000"/>
                </a:solidFill>
                <a:latin typeface="Arial"/>
              </a:rPr>
              <a:t>وظيفية</a:t>
            </a:r>
            <a:r>
              <a:rPr lang="ar-SA" sz="3400" kern="0" dirty="0">
                <a:solidFill>
                  <a:srgbClr val="000000"/>
                </a:solidFill>
                <a:latin typeface="Arial"/>
              </a:rPr>
              <a:t> و</a:t>
            </a:r>
            <a:r>
              <a:rPr lang="ar-MA" sz="3400" kern="0" dirty="0">
                <a:solidFill>
                  <a:srgbClr val="000000"/>
                </a:solidFill>
                <a:latin typeface="Arial"/>
              </a:rPr>
              <a:t> تكميلية</a:t>
            </a:r>
            <a:r>
              <a:rPr lang="ar-SA" sz="3400" kern="0" dirty="0">
                <a:solidFill>
                  <a:srgbClr val="000000"/>
                </a:solidFill>
                <a:latin typeface="Arial"/>
              </a:rPr>
              <a:t> و </a:t>
            </a:r>
            <a:r>
              <a:rPr lang="ar-MA" sz="3400" kern="0" dirty="0">
                <a:solidFill>
                  <a:srgbClr val="000000"/>
                </a:solidFill>
                <a:latin typeface="Arial"/>
              </a:rPr>
              <a:t>شعرية</a:t>
            </a:r>
            <a:r>
              <a:rPr lang="ar-SA" sz="3400" kern="0" dirty="0">
                <a:solidFill>
                  <a:srgbClr val="000000"/>
                </a:solidFill>
                <a:latin typeface="Arial"/>
              </a:rPr>
              <a:t> و</a:t>
            </a:r>
            <a:r>
              <a:rPr lang="ar-MA" sz="3400" kern="0" dirty="0">
                <a:solidFill>
                  <a:srgbClr val="000000"/>
                </a:solidFill>
                <a:latin typeface="Arial"/>
              </a:rPr>
              <a:t> حكائية.</a:t>
            </a:r>
            <a:endParaRPr lang="ar-SA" sz="3400" kern="0" dirty="0">
              <a:solidFill>
                <a:srgbClr val="000000"/>
              </a:solidFill>
              <a:latin typeface="Arial"/>
            </a:endParaRPr>
          </a:p>
          <a:p>
            <a:pPr algn="just" rtl="1">
              <a:buNone/>
            </a:pPr>
            <a:endParaRPr lang="ar-SA" sz="3400" kern="0" dirty="0">
              <a:solidFill>
                <a:srgbClr val="000000"/>
              </a:solidFill>
              <a:latin typeface="Arial"/>
            </a:endParaRPr>
          </a:p>
          <a:p>
            <a:pPr marL="342900" marR="0" lvl="0" indent="-342900" algn="r" defTabSz="914400" rtl="1" eaLnBrk="1" fontAlgn="base" latinLnBrk="0" hangingPunct="1">
              <a:lnSpc>
                <a:spcPct val="100000"/>
              </a:lnSpc>
              <a:spcBef>
                <a:spcPct val="20000"/>
              </a:spcBef>
              <a:spcAft>
                <a:spcPct val="0"/>
              </a:spcAft>
              <a:buClr>
                <a:srgbClr val="663300"/>
              </a:buClr>
              <a:buSzTx/>
              <a:buFontTx/>
              <a:buChar char="•"/>
              <a:tabLst/>
              <a:defRPr/>
            </a:pPr>
            <a:endParaRPr kumimoji="0" lang="fr-FR" sz="32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752452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الغلاف الزمني والإطار المنهجي العام</a:t>
            </a:r>
            <a:endParaRPr lang="fr-FR"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2531" y="1412776"/>
            <a:ext cx="7703885" cy="4672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59832" y="908720"/>
            <a:ext cx="43924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MA" sz="2400" b="1" dirty="0" smtClean="0">
                <a:solidFill>
                  <a:srgbClr val="002060"/>
                </a:solidFill>
              </a:rPr>
              <a:t>بالمستويين الثالث والرابع</a:t>
            </a:r>
            <a:r>
              <a:rPr lang="ar-MA" dirty="0" smtClean="0"/>
              <a:t> </a:t>
            </a:r>
            <a:endParaRPr lang="fr-FR" dirty="0"/>
          </a:p>
        </p:txBody>
      </p:sp>
    </p:spTree>
    <p:extLst>
      <p:ext uri="{BB962C8B-B14F-4D97-AF65-F5344CB8AC3E}">
        <p14:creationId xmlns:p14="http://schemas.microsoft.com/office/powerpoint/2010/main" val="1547513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الغلاف الزمني والإطار المنهجي العام</a:t>
            </a:r>
            <a:endParaRPr lang="fr-FR"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836713"/>
            <a:ext cx="8229600" cy="864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Espace réservé du contenu 4"/>
          <p:cNvGraphicFramePr>
            <a:graphicFrameLocks/>
          </p:cNvGraphicFramePr>
          <p:nvPr>
            <p:extLst>
              <p:ext uri="{D42A27DB-BD31-4B8C-83A1-F6EECF244321}">
                <p14:modId xmlns:p14="http://schemas.microsoft.com/office/powerpoint/2010/main" val="1642889869"/>
              </p:ext>
            </p:extLst>
          </p:nvPr>
        </p:nvGraphicFramePr>
        <p:xfrm>
          <a:off x="827584" y="1628800"/>
          <a:ext cx="6934200" cy="4043379"/>
        </p:xfrm>
        <a:graphic>
          <a:graphicData uri="http://schemas.openxmlformats.org/drawingml/2006/table">
            <a:tbl>
              <a:tblPr/>
              <a:tblGrid>
                <a:gridCol w="1387108"/>
                <a:gridCol w="1387107"/>
                <a:gridCol w="1355005"/>
                <a:gridCol w="1417873"/>
                <a:gridCol w="1387107"/>
              </a:tblGrid>
              <a:tr h="10359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MA"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Arabic Transparent" pitchFamily="2" charset="0"/>
                        </a:rPr>
                        <a:t>الحصة (3)</a:t>
                      </a:r>
                      <a:endParaRPr kumimoji="0" lang="en-US"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Arabic Transparent" pitchFamily="2"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BBE0E3"/>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MA"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Arabic Transparent" pitchFamily="2" charset="0"/>
                        </a:rPr>
                        <a:t>الحصة (2)</a:t>
                      </a:r>
                      <a:endParaRPr kumimoji="0" lang="en-US"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Arabic Transparent" pitchFamily="2"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BBE0E3"/>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MA"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Arabic Transparent" pitchFamily="2" charset="0"/>
                        </a:rPr>
                        <a:t>الحصة (1)</a:t>
                      </a:r>
                      <a:endParaRPr kumimoji="0" lang="en-US" sz="2400" b="1" i="0" u="none" strike="noStrike" cap="none" normalizeH="0" baseline="0" dirty="0" smtClean="0">
                        <a:ln>
                          <a:noFill/>
                        </a:ln>
                        <a:solidFill>
                          <a:schemeClr val="bg2">
                            <a:lumMod val="10000"/>
                          </a:schemeClr>
                        </a:solidFill>
                        <a:effectLst/>
                        <a:latin typeface="Times New Roman" pitchFamily="18" charset="0"/>
                        <a:ea typeface="Times New Roman" pitchFamily="18" charset="0"/>
                        <a:cs typeface="Arabic Transparent" pitchFamily="2"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BBE0E3"/>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MA" sz="2400" b="1" i="0" u="none" strike="noStrike" cap="none" normalizeH="0" baseline="0" dirty="0" smtClean="0">
                          <a:ln>
                            <a:noFill/>
                          </a:ln>
                          <a:solidFill>
                            <a:schemeClr val="bg2">
                              <a:lumMod val="10000"/>
                            </a:schemeClr>
                          </a:solidFill>
                          <a:effectLst/>
                          <a:latin typeface="Times New Roman" pitchFamily="18" charset="0"/>
                          <a:cs typeface="Arial" charset="0"/>
                        </a:rPr>
                        <a:t>أسابيع الوحدة</a:t>
                      </a:r>
                      <a:endParaRPr kumimoji="0" lang="en-US" sz="2400" b="1" i="0" u="none" strike="noStrike" cap="none" normalizeH="0" baseline="0" dirty="0" smtClean="0">
                        <a:ln>
                          <a:noFill/>
                        </a:ln>
                        <a:solidFill>
                          <a:schemeClr val="bg2">
                            <a:lumMod val="10000"/>
                          </a:schemeClr>
                        </a:solidFill>
                        <a:effectLst/>
                        <a:latin typeface="Times New Roman" pitchFamily="18" charset="0"/>
                        <a:cs typeface="Arial"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BBE0E3"/>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2400" b="1" i="0" u="none" strike="noStrike" cap="none" normalizeH="0" baseline="0" dirty="0" smtClean="0">
                        <a:ln>
                          <a:noFill/>
                        </a:ln>
                        <a:solidFill>
                          <a:schemeClr val="bg2">
                            <a:lumMod val="10000"/>
                          </a:schemeClr>
                        </a:solidFill>
                        <a:effectLst/>
                        <a:latin typeface="Arial" charset="0"/>
                        <a:cs typeface="Arial" charset="0"/>
                      </a:endParaRPr>
                    </a:p>
                  </a:txBody>
                  <a:tcPr marL="77047" marR="7704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BBE0E3"/>
                    </a:solidFill>
                  </a:tcPr>
                </a:tc>
              </a:tr>
              <a:tr h="935658">
                <a:tc gridSpan="3">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charset="0"/>
                          <a:cs typeface="Arial" charset="0"/>
                        </a:rPr>
                        <a:t>الــــــــنـــص الــــوظـــــيــــفــــي الأول</a:t>
                      </a:r>
                      <a:endParaRPr kumimoji="0" lang="fr-FR" sz="2400" b="1" i="0" u="none" strike="noStrike" cap="none" normalizeH="0" baseline="0" dirty="0" smtClean="0">
                        <a:ln>
                          <a:noFill/>
                        </a:ln>
                        <a:solidFill>
                          <a:srgbClr val="000000"/>
                        </a:solidFill>
                        <a:effectLst/>
                        <a:latin typeface="Arial" charset="0"/>
                        <a:cs typeface="Arial" charset="0"/>
                      </a:endParaRPr>
                    </a:p>
                  </a:txBody>
                  <a:tcPr marL="77047" marR="7704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hMerge="1">
                  <a:txBody>
                    <a:bodyPr/>
                    <a:lstStyle/>
                    <a:p>
                      <a:endParaRPr lang="fr-FR"/>
                    </a:p>
                  </a:txBody>
                  <a:tcPr/>
                </a:tc>
                <a:tc hMerge="1">
                  <a:txBody>
                    <a:bodyPr/>
                    <a:lstStyle/>
                    <a:p>
                      <a:endParaRPr lang="fr-FR"/>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Times New Roman" pitchFamily="18" charset="0"/>
                          <a:ea typeface="Times New Roman" pitchFamily="18" charset="0"/>
                          <a:cs typeface="Arabic Transparent" pitchFamily="2" charset="0"/>
                        </a:rPr>
                        <a:t>الأول</a:t>
                      </a:r>
                      <a:endPar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Arabic Transparent" pitchFamily="2"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rowSpan="3">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rgbClr val="000000"/>
                        </a:solidFill>
                        <a:effectLst/>
                        <a:latin typeface="Arial" charset="0"/>
                        <a:cs typeface="Arial"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rgbClr val="000000"/>
                        </a:solidFill>
                        <a:effectLst/>
                        <a:latin typeface="Arial" charset="0"/>
                        <a:cs typeface="Arial"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charset="0"/>
                          <a:cs typeface="Arial" charset="0"/>
                        </a:rPr>
                        <a:t>المستويان الخامس والسادس</a:t>
                      </a:r>
                      <a:endParaRPr kumimoji="0" lang="fr-FR" sz="2400" b="1" i="0" u="none" strike="noStrike" cap="none" normalizeH="0" baseline="0" dirty="0" smtClean="0">
                        <a:ln>
                          <a:noFill/>
                        </a:ln>
                        <a:solidFill>
                          <a:srgbClr val="000000"/>
                        </a:solidFill>
                        <a:effectLst/>
                        <a:latin typeface="Arial" charset="0"/>
                        <a:cs typeface="Arial" charset="0"/>
                      </a:endParaRPr>
                    </a:p>
                  </a:txBody>
                  <a:tcPr marL="77047" marR="7704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r>
              <a:tr h="1035907">
                <a:tc gridSpan="3">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charset="0"/>
                          <a:cs typeface="Arial" charset="0"/>
                        </a:rPr>
                        <a:t>الــــــــنـــص الــــوظـــــيــــفــــي االـــثـــانـــي</a:t>
                      </a:r>
                      <a:endParaRPr kumimoji="0" lang="fr-FR" sz="2400" b="1" i="0" u="none" strike="noStrike" cap="none" normalizeH="0" baseline="0" dirty="0" smtClean="0">
                        <a:ln>
                          <a:noFill/>
                        </a:ln>
                        <a:solidFill>
                          <a:srgbClr val="000000"/>
                        </a:solidFill>
                        <a:effectLst/>
                        <a:latin typeface="Arial" charset="0"/>
                        <a:cs typeface="Arial" charset="0"/>
                      </a:endParaRPr>
                    </a:p>
                  </a:txBody>
                  <a:tcPr marL="77047" marR="7704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hMerge="1">
                  <a:txBody>
                    <a:bodyPr/>
                    <a:lstStyle/>
                    <a:p>
                      <a:endParaRPr lang="fr-FR"/>
                    </a:p>
                  </a:txBody>
                  <a:tcPr/>
                </a:tc>
                <a:tc hMerge="1">
                  <a:txBody>
                    <a:bodyPr/>
                    <a:lstStyle/>
                    <a:p>
                      <a:endParaRPr lang="fr-FR"/>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MA" sz="2400" b="1" i="0" u="none" strike="noStrike" cap="none" normalizeH="0" baseline="0" dirty="0" smtClean="0">
                          <a:ln>
                            <a:noFill/>
                          </a:ln>
                          <a:solidFill>
                            <a:srgbClr val="000000"/>
                          </a:solidFill>
                          <a:effectLst/>
                          <a:latin typeface="Times New Roman" pitchFamily="18" charset="0"/>
                          <a:ea typeface="Times New Roman" pitchFamily="18" charset="0"/>
                          <a:cs typeface="Arabic Transparent" pitchFamily="2" charset="0"/>
                        </a:rPr>
                        <a:t>الثاني</a:t>
                      </a:r>
                      <a:endPar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Arabic Transparent" pitchFamily="2"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vMerge="1">
                  <a:txBody>
                    <a:bodyPr/>
                    <a:lstStyle/>
                    <a:p>
                      <a:endParaRPr lang="fr-FR"/>
                    </a:p>
                  </a:txBody>
                  <a:tcPr/>
                </a:tc>
              </a:tr>
              <a:tr h="10359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charset="0"/>
                          <a:cs typeface="Arial" charset="0"/>
                        </a:rPr>
                        <a:t>نص مسترسل</a:t>
                      </a:r>
                      <a:endParaRPr kumimoji="0" lang="fr-FR" sz="2400" b="1" i="0" u="none" strike="noStrike" cap="none" normalizeH="0" baseline="0" dirty="0" smtClean="0">
                        <a:ln>
                          <a:noFill/>
                        </a:ln>
                        <a:solidFill>
                          <a:srgbClr val="000000"/>
                        </a:solidFill>
                        <a:effectLst/>
                        <a:latin typeface="Arial" charset="0"/>
                        <a:cs typeface="Arial" charset="0"/>
                      </a:endParaRPr>
                    </a:p>
                  </a:txBody>
                  <a:tcPr marL="77047" marR="7704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Arial" charset="0"/>
                          <a:cs typeface="Arial" charset="0"/>
                        </a:rPr>
                        <a:t>نــــص أدبـــــي</a:t>
                      </a:r>
                      <a:endParaRPr kumimoji="0" lang="fr-FR" sz="2400" b="1" i="0" u="none" strike="noStrike" cap="none" normalizeH="0" baseline="0" dirty="0" smtClean="0">
                        <a:ln>
                          <a:noFill/>
                        </a:ln>
                        <a:solidFill>
                          <a:srgbClr val="000000"/>
                        </a:solidFill>
                        <a:effectLst/>
                        <a:latin typeface="Arial" charset="0"/>
                        <a:cs typeface="Arial" charset="0"/>
                      </a:endParaRPr>
                    </a:p>
                  </a:txBody>
                  <a:tcPr marL="77047" marR="77047"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hMerge="1">
                  <a:txBody>
                    <a:bodyPr/>
                    <a:lstStyle/>
                    <a:p>
                      <a:endParaRPr lang="fr-FR"/>
                    </a:p>
                  </a:txBody>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MA" sz="2400" b="1" i="0" u="none" strike="noStrike" cap="none" normalizeH="0" baseline="0" dirty="0" smtClean="0">
                          <a:ln>
                            <a:noFill/>
                          </a:ln>
                          <a:solidFill>
                            <a:srgbClr val="000000"/>
                          </a:solidFill>
                          <a:effectLst/>
                          <a:latin typeface="Times New Roman" pitchFamily="18" charset="0"/>
                          <a:ea typeface="Times New Roman" pitchFamily="18" charset="0"/>
                          <a:cs typeface="Arabic Transparent" pitchFamily="2" charset="0"/>
                        </a:rPr>
                        <a:t>الثالث</a:t>
                      </a:r>
                      <a:endParaRPr kumimoji="0" lang="en-US" sz="2400" b="1" i="0" u="none" strike="noStrike" cap="none" normalizeH="0" baseline="0" dirty="0" smtClean="0">
                        <a:ln>
                          <a:noFill/>
                        </a:ln>
                        <a:solidFill>
                          <a:srgbClr val="000000"/>
                        </a:solidFill>
                        <a:effectLst/>
                        <a:latin typeface="Times New Roman" pitchFamily="18" charset="0"/>
                        <a:ea typeface="Times New Roman" pitchFamily="18" charset="0"/>
                        <a:cs typeface="Arabic Transparent" pitchFamily="2" charset="0"/>
                      </a:endParaRPr>
                    </a:p>
                  </a:txBody>
                  <a:tcPr marL="57785" marR="57785" marT="0"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C000"/>
                    </a:solidFill>
                  </a:tcPr>
                </a:tc>
                <a:tc vMerge="1">
                  <a:txBody>
                    <a:bodyPr/>
                    <a:lstStyle/>
                    <a:p>
                      <a:endParaRPr lang="fr-FR"/>
                    </a:p>
                  </a:txBody>
                  <a:tcPr/>
                </a:tc>
              </a:tr>
            </a:tbl>
          </a:graphicData>
        </a:graphic>
      </p:graphicFrame>
    </p:spTree>
    <p:extLst>
      <p:ext uri="{BB962C8B-B14F-4D97-AF65-F5344CB8AC3E}">
        <p14:creationId xmlns:p14="http://schemas.microsoft.com/office/powerpoint/2010/main" val="1969114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412776"/>
            <a:ext cx="7638950" cy="473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2412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609600" marR="0" lvl="0" indent="-609600" algn="ctr" defTabSz="914400" rtl="1" eaLnBrk="1" fontAlgn="auto" latinLnBrk="0" hangingPunct="1">
              <a:lnSpc>
                <a:spcPct val="70000"/>
              </a:lnSpc>
              <a:spcBef>
                <a:spcPts val="0"/>
              </a:spcBef>
              <a:spcAft>
                <a:spcPts val="0"/>
              </a:spcAft>
              <a:buClrTx/>
              <a:buSzTx/>
              <a:buFontTx/>
              <a:buNone/>
              <a:tabLst/>
              <a:defRPr/>
            </a:pPr>
            <a:r>
              <a:rPr kumimoji="0" lang="ar-MA" sz="1800" b="1" i="0" u="sng" strike="noStrike" kern="0" cap="none" spc="0" normalizeH="0" baseline="0" noProof="0" dirty="0" smtClean="0">
                <a:ln>
                  <a:noFill/>
                </a:ln>
                <a:solidFill>
                  <a:sysClr val="windowText" lastClr="000000"/>
                </a:solidFill>
                <a:effectLst/>
                <a:uLnTx/>
                <a:uFillTx/>
                <a:latin typeface="Arial Unicode MS" pitchFamily="34" charset="-128"/>
                <a:ea typeface="Majalla UI"/>
                <a:cs typeface="Arial Unicode MS" pitchFamily="34" charset="-128"/>
              </a:rPr>
              <a:t>ا</a:t>
            </a:r>
            <a:r>
              <a:rPr kumimoji="0" lang="ar-MA" sz="2000" b="1" i="0" u="sng" strike="noStrike" kern="0" cap="none" spc="0" normalizeH="0" baseline="0" noProof="0" dirty="0" smtClean="0">
                <a:ln>
                  <a:noFill/>
                </a:ln>
                <a:solidFill>
                  <a:srgbClr val="002060"/>
                </a:solidFill>
                <a:effectLst/>
                <a:uLnTx/>
                <a:uFillTx/>
                <a:latin typeface="Arial Unicode MS" pitchFamily="34" charset="-128"/>
                <a:ea typeface="Majalla UI"/>
                <a:cs typeface="Arial Unicode MS" pitchFamily="34" charset="-128"/>
              </a:rPr>
              <a:t>لمستوى الأول</a:t>
            </a:r>
            <a:r>
              <a:rPr kumimoji="0" lang="ar-MA" sz="1800" b="0" i="0" u="sng" strike="noStrike" kern="0" cap="none" spc="0" normalizeH="0" baseline="0" noProof="0" dirty="0" smtClean="0">
                <a:ln>
                  <a:noFill/>
                </a:ln>
                <a:solidFill>
                  <a:sysClr val="windowText" lastClr="000000"/>
                </a:solidFill>
                <a:effectLst/>
                <a:uLnTx/>
                <a:uFillTx/>
                <a:latin typeface="Arial Unicode MS" pitchFamily="34" charset="-128"/>
                <a:ea typeface="Majalla UI"/>
                <a:cs typeface="Arial Unicode MS" pitchFamily="34" charset="-128"/>
              </a:rPr>
              <a:t> </a:t>
            </a:r>
            <a:endParaRPr kumimoji="0" lang="ar-MA" sz="1800" b="0" i="0" u="sng" strike="noStrike" kern="0" cap="none" spc="0" normalizeH="0" baseline="0" noProof="0" dirty="0">
              <a:ln>
                <a:noFill/>
              </a:ln>
              <a:solidFill>
                <a:sysClr val="windowText" lastClr="000000"/>
              </a:solidFill>
              <a:effectLst/>
              <a:uLnTx/>
              <a:uFillTx/>
              <a:latin typeface="Arial Unicode MS" pitchFamily="34" charset="-128"/>
              <a:ea typeface="Arial Unicode MS" pitchFamily="34" charset="-128"/>
              <a:cs typeface="Arial Unicode MS" pitchFamily="34" charset="-128"/>
            </a:endParaRP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1800" b="0" i="0" u="none" strike="noStrike" kern="0" cap="none" spc="0" normalizeH="0" baseline="0" noProof="0" dirty="0" smtClean="0">
                <a:ln>
                  <a:noFill/>
                </a:ln>
                <a:solidFill>
                  <a:sysClr val="windowText" lastClr="000000"/>
                </a:solidFill>
                <a:effectLst/>
                <a:uLnTx/>
                <a:uFillTx/>
                <a:ea typeface="Majalla UI"/>
              </a:rPr>
              <a:t>          </a:t>
            </a:r>
          </a:p>
          <a:p>
            <a:pPr algn="just" rtl="1" fontAlgn="auto">
              <a:spcBef>
                <a:spcPts val="0"/>
              </a:spcBef>
              <a:spcAft>
                <a:spcPts val="0"/>
              </a:spcAft>
              <a:buClrTx/>
            </a:pP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يتم تدريس الحروف باعتماد الطريقة المزجية</a:t>
            </a:r>
            <a:r>
              <a:rPr kumimoji="0" lang="ar-S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 </a:t>
            </a: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(التحليلية ـ التركبية )</a:t>
            </a:r>
            <a:r>
              <a:rPr kumimoji="0" lang="ar-S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 </a:t>
            </a: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انطلاقا من </a:t>
            </a: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الكل</a:t>
            </a:r>
            <a:r>
              <a:rPr kumimoji="0" lang="ar-S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 </a:t>
            </a: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إلى الجزء ثم العودة إلى الكل الذي يتصف  بالمعنى، أي أن الانطلاق ينبغي أن يكون دائما</a:t>
            </a:r>
            <a:r>
              <a:rPr kumimoji="0" lang="ar-S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 </a:t>
            </a: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 من نصوص لها معنى في أذهان المتعلمين نحو  حروف معزولة تفتقد إلى معنى؛</a:t>
            </a:r>
          </a:p>
          <a:p>
            <a:pPr algn="r" rtl="1" fontAlgn="auto">
              <a:spcBef>
                <a:spcPts val="0"/>
              </a:spcBef>
              <a:spcAft>
                <a:spcPts val="0"/>
              </a:spcAft>
              <a:buClrTx/>
            </a:pP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عدم اعتماد الطريقة الأبجدية في تدريس الحروف؛</a:t>
            </a:r>
          </a:p>
          <a:p>
            <a:pPr algn="r" rtl="1" fontAlgn="auto">
              <a:spcBef>
                <a:spcPts val="0"/>
              </a:spcBef>
              <a:spcAft>
                <a:spcPts val="0"/>
              </a:spcAft>
              <a:buClrTx/>
            </a:pP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تعليم الحروف بدءا من السهل </a:t>
            </a:r>
            <a:r>
              <a:rPr kumimoji="0" lang="ar-S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إلى </a:t>
            </a: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الأصعب؛</a:t>
            </a:r>
            <a:endParaRPr kumimoji="0" lang="ar-S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endParaRPr>
          </a:p>
          <a:p>
            <a:pPr algn="r" rtl="1" fontAlgn="auto">
              <a:spcBef>
                <a:spcPts val="0"/>
              </a:spcBef>
              <a:spcAft>
                <a:spcPts val="0"/>
              </a:spcAft>
              <a:buClrTx/>
            </a:pP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mj-cs"/>
              </a:rPr>
              <a:t>تعليم الحركات في علاقتها بقراءة الحروف المرسومة وليست معزولة عنها؛</a:t>
            </a:r>
          </a:p>
          <a:p>
            <a:pPr algn="r" rtl="1" fontAlgn="auto">
              <a:spcBef>
                <a:spcPts val="0"/>
              </a:spcBef>
              <a:spcAft>
                <a:spcPts val="0"/>
              </a:spcAft>
              <a:buClrTx/>
            </a:pPr>
            <a:r>
              <a:rPr kumimoji="0" lang="ar-S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cs typeface="+mj-cs"/>
              </a:rPr>
              <a:t>قراءة نصوص بسيطة نثرية وشعرية وصفية وسردية وحوارية</a:t>
            </a:r>
            <a:r>
              <a:rPr kumimoji="0" lang="ar-M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cs typeface="+mj-cs"/>
              </a:rPr>
              <a:t> ليست هدفا في حد ذاتها بل وسيلة لترويج رصيد وظيفي بشكل يسهل تحقيق أهداف الدرس؛</a:t>
            </a:r>
            <a:endParaRPr kumimoji="0" lang="ar-M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endParaRPr>
          </a:p>
          <a:p>
            <a:pPr algn="r" rtl="1" fontAlgn="auto">
              <a:spcBef>
                <a:spcPts val="0"/>
              </a:spcBef>
              <a:spcAft>
                <a:spcPts val="0"/>
              </a:spcAft>
              <a:buClrTx/>
            </a:pPr>
            <a:r>
              <a:rPr kumimoji="0" lang="ar-S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rPr>
              <a:t>استثمار المقروء من النصوص البسيطة على مستويات التفكير وبعض التدريبات اللغوية  والبحث البسيط</a:t>
            </a:r>
            <a:r>
              <a:rPr kumimoji="0" lang="ar-M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rPr>
              <a:t>.</a:t>
            </a:r>
            <a:endParaRPr kumimoji="0" lang="ar-M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cs typeface="+mj-cs"/>
            </a:endParaRPr>
          </a:p>
          <a:p>
            <a:pPr marL="609600" marR="0" lvl="0" indent="-609600" algn="just" defTabSz="914400" rtl="1" eaLnBrk="1" fontAlgn="auto" latinLnBrk="0" hangingPunct="1">
              <a:lnSpc>
                <a:spcPct val="70000"/>
              </a:lnSpc>
              <a:spcBef>
                <a:spcPts val="0"/>
              </a:spcBef>
              <a:spcAft>
                <a:spcPts val="0"/>
              </a:spcAft>
              <a:buClrTx/>
              <a:buSzTx/>
              <a:buFontTx/>
              <a:buNone/>
              <a:tabLst/>
              <a:defRPr/>
            </a:pPr>
            <a:endParaRPr kumimoji="0" lang="ar-MA" sz="2400" b="0" i="0" u="none" strike="noStrike" kern="0" cap="none" spc="0" normalizeH="0" baseline="0" noProof="0" dirty="0" smtClean="0">
              <a:ln>
                <a:noFill/>
              </a:ln>
              <a:solidFill>
                <a:sysClr val="windowText" lastClr="000000"/>
              </a:solidFill>
              <a:effectLst/>
              <a:uLnTx/>
              <a:uFillTx/>
              <a:latin typeface="Arial" pitchFamily="34" charset="0"/>
              <a:ea typeface="Calibri" pitchFamily="34" charset="0"/>
              <a:cs typeface="+mj-cs"/>
            </a:endParaRPr>
          </a:p>
          <a:p>
            <a:pPr marL="609600" marR="0" lvl="0" indent="-609600" algn="just" defTabSz="914400" rtl="1" eaLnBrk="1" fontAlgn="auto" latinLnBrk="0" hangingPunct="1">
              <a:lnSpc>
                <a:spcPct val="70000"/>
              </a:lnSpc>
              <a:spcBef>
                <a:spcPts val="0"/>
              </a:spcBef>
              <a:spcAft>
                <a:spcPts val="0"/>
              </a:spcAft>
              <a:buClrTx/>
              <a:buSzTx/>
              <a:buFontTx/>
              <a:buNone/>
              <a:tabLst/>
              <a:defRPr/>
            </a:pPr>
            <a:endParaRPr kumimoji="0" lang="ar-MA" sz="1800" b="1"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cs typeface="Arial Unicode MS" pitchFamily="34" charset="-128"/>
            </a:endParaRPr>
          </a:p>
          <a:p>
            <a:pPr marL="0" marR="0" lvl="0" indent="0" algn="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11470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ar-MA" dirty="0" smtClean="0">
                <a:solidFill>
                  <a:schemeClr val="accent1"/>
                </a:solidFill>
              </a:rPr>
              <a:t>المحتويات</a:t>
            </a:r>
            <a:endParaRPr lang="en-US" dirty="0">
              <a:solidFill>
                <a:schemeClr val="accent1"/>
              </a:solidFill>
            </a:endParaRPr>
          </a:p>
        </p:txBody>
      </p:sp>
      <p:sp>
        <p:nvSpPr>
          <p:cNvPr id="41025" name="Line 65"/>
          <p:cNvSpPr>
            <a:spLocks noChangeShapeType="1"/>
          </p:cNvSpPr>
          <p:nvPr/>
        </p:nvSpPr>
        <p:spPr bwMode="gray">
          <a:xfrm>
            <a:off x="2351088" y="2339975"/>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024" name="Rectangle 64"/>
          <p:cNvSpPr>
            <a:spLocks noChangeArrowheads="1"/>
          </p:cNvSpPr>
          <p:nvPr/>
        </p:nvSpPr>
        <p:spPr bwMode="gray">
          <a:xfrm rot="3419336">
            <a:off x="7195455" y="1708449"/>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p>
        </p:txBody>
      </p:sp>
      <p:sp>
        <p:nvSpPr>
          <p:cNvPr id="41026" name="Text Box 66"/>
          <p:cNvSpPr txBox="1">
            <a:spLocks noChangeArrowheads="1"/>
          </p:cNvSpPr>
          <p:nvPr/>
        </p:nvSpPr>
        <p:spPr bwMode="gray">
          <a:xfrm>
            <a:off x="1187624" y="1830299"/>
            <a:ext cx="55941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ar-MA" sz="2400" b="1" dirty="0">
                <a:solidFill>
                  <a:prstClr val="black"/>
                </a:solidFill>
                <a:latin typeface="Calibri"/>
                <a:cs typeface="Arial"/>
              </a:rPr>
              <a:t>الكفاية النهائية  والأهداف العامة للوحدة اللغة العربية</a:t>
            </a:r>
            <a:endParaRPr lang="en-US" sz="2400" b="1" dirty="0">
              <a:solidFill>
                <a:prstClr val="black"/>
              </a:solidFill>
              <a:latin typeface="Calibri"/>
              <a:cs typeface="Arial"/>
            </a:endParaRPr>
          </a:p>
        </p:txBody>
      </p:sp>
      <p:sp>
        <p:nvSpPr>
          <p:cNvPr id="41027" name="Text Box 67"/>
          <p:cNvSpPr txBox="1">
            <a:spLocks noChangeArrowheads="1"/>
          </p:cNvSpPr>
          <p:nvPr/>
        </p:nvSpPr>
        <p:spPr bwMode="gray">
          <a:xfrm>
            <a:off x="7328774" y="1740199"/>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dirty="0">
                <a:solidFill>
                  <a:schemeClr val="bg1"/>
                </a:solidFill>
              </a:rPr>
              <a:t>1</a:t>
            </a:r>
          </a:p>
        </p:txBody>
      </p:sp>
      <p:sp>
        <p:nvSpPr>
          <p:cNvPr id="41030" name="Line 70"/>
          <p:cNvSpPr>
            <a:spLocks noChangeShapeType="1"/>
          </p:cNvSpPr>
          <p:nvPr/>
        </p:nvSpPr>
        <p:spPr bwMode="gray">
          <a:xfrm>
            <a:off x="2351088" y="3276600"/>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029" name="Rectangle 69"/>
          <p:cNvSpPr>
            <a:spLocks noChangeArrowheads="1"/>
          </p:cNvSpPr>
          <p:nvPr/>
        </p:nvSpPr>
        <p:spPr bwMode="gray">
          <a:xfrm rot="3419336">
            <a:off x="7188480" y="2700340"/>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p>
        </p:txBody>
      </p:sp>
      <p:sp>
        <p:nvSpPr>
          <p:cNvPr id="41031" name="Text Box 71"/>
          <p:cNvSpPr txBox="1">
            <a:spLocks noChangeArrowheads="1"/>
          </p:cNvSpPr>
          <p:nvPr/>
        </p:nvSpPr>
        <p:spPr bwMode="gray">
          <a:xfrm>
            <a:off x="2802732" y="3671289"/>
            <a:ext cx="38973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ar-MA" sz="2400" b="1" dirty="0">
                <a:solidFill>
                  <a:prstClr val="black"/>
                </a:solidFill>
                <a:latin typeface="Calibri"/>
                <a:cs typeface="Arial"/>
              </a:rPr>
              <a:t>مكونات وحدة اللغة العربية</a:t>
            </a:r>
            <a:endParaRPr lang="en-US" sz="2400" b="1" dirty="0">
              <a:solidFill>
                <a:prstClr val="black"/>
              </a:solidFill>
              <a:latin typeface="Calibri"/>
              <a:cs typeface="Arial"/>
            </a:endParaRPr>
          </a:p>
        </p:txBody>
      </p:sp>
      <p:sp>
        <p:nvSpPr>
          <p:cNvPr id="41032" name="Text Box 72"/>
          <p:cNvSpPr txBox="1">
            <a:spLocks noChangeArrowheads="1"/>
          </p:cNvSpPr>
          <p:nvPr/>
        </p:nvSpPr>
        <p:spPr bwMode="gray">
          <a:xfrm>
            <a:off x="7258160" y="2732088"/>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dirty="0">
                <a:solidFill>
                  <a:schemeClr val="bg1"/>
                </a:solidFill>
              </a:rPr>
              <a:t>2</a:t>
            </a:r>
          </a:p>
        </p:txBody>
      </p:sp>
      <p:sp>
        <p:nvSpPr>
          <p:cNvPr id="41035" name="Line 75"/>
          <p:cNvSpPr>
            <a:spLocks noChangeShapeType="1"/>
          </p:cNvSpPr>
          <p:nvPr/>
        </p:nvSpPr>
        <p:spPr bwMode="gray">
          <a:xfrm>
            <a:off x="2351088" y="4244975"/>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034" name="Rectangle 74"/>
          <p:cNvSpPr>
            <a:spLocks noChangeArrowheads="1"/>
          </p:cNvSpPr>
          <p:nvPr/>
        </p:nvSpPr>
        <p:spPr bwMode="gray">
          <a:xfrm rot="3419336">
            <a:off x="7188479" y="3641772"/>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p>
        </p:txBody>
      </p:sp>
      <p:sp>
        <p:nvSpPr>
          <p:cNvPr id="41036" name="Text Box 76"/>
          <p:cNvSpPr txBox="1">
            <a:spLocks noChangeArrowheads="1"/>
          </p:cNvSpPr>
          <p:nvPr/>
        </p:nvSpPr>
        <p:spPr bwMode="gray">
          <a:xfrm>
            <a:off x="2802732" y="4637088"/>
            <a:ext cx="3897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ar-MA" sz="2400" b="1" dirty="0" smtClean="0">
                <a:solidFill>
                  <a:prstClr val="black"/>
                </a:solidFill>
                <a:latin typeface="Calibri"/>
                <a:cs typeface="Arial"/>
              </a:rPr>
              <a:t>مجالات وحدة اللغة العربية</a:t>
            </a:r>
            <a:endParaRPr lang="en-US" sz="2400" b="1" dirty="0">
              <a:solidFill>
                <a:prstClr val="black"/>
              </a:solidFill>
              <a:latin typeface="Calibri"/>
              <a:cs typeface="Arial"/>
            </a:endParaRPr>
          </a:p>
        </p:txBody>
      </p:sp>
      <p:sp>
        <p:nvSpPr>
          <p:cNvPr id="41037" name="Text Box 77"/>
          <p:cNvSpPr txBox="1">
            <a:spLocks noChangeArrowheads="1"/>
          </p:cNvSpPr>
          <p:nvPr/>
        </p:nvSpPr>
        <p:spPr bwMode="gray">
          <a:xfrm>
            <a:off x="7328773" y="3690317"/>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dirty="0">
                <a:solidFill>
                  <a:schemeClr val="bg1"/>
                </a:solidFill>
              </a:rPr>
              <a:t>3</a:t>
            </a:r>
          </a:p>
        </p:txBody>
      </p:sp>
      <p:sp>
        <p:nvSpPr>
          <p:cNvPr id="41040" name="Line 80"/>
          <p:cNvSpPr>
            <a:spLocks noChangeShapeType="1"/>
          </p:cNvSpPr>
          <p:nvPr/>
        </p:nvSpPr>
        <p:spPr bwMode="gray">
          <a:xfrm>
            <a:off x="2351088" y="5181600"/>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039" name="Rectangle 79"/>
          <p:cNvSpPr>
            <a:spLocks noChangeArrowheads="1"/>
          </p:cNvSpPr>
          <p:nvPr/>
        </p:nvSpPr>
        <p:spPr bwMode="gray">
          <a:xfrm rot="3419336">
            <a:off x="7266069" y="4660899"/>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p>
        </p:txBody>
      </p:sp>
      <p:sp>
        <p:nvSpPr>
          <p:cNvPr id="41041" name="Text Box 81"/>
          <p:cNvSpPr txBox="1">
            <a:spLocks noChangeArrowheads="1"/>
          </p:cNvSpPr>
          <p:nvPr/>
        </p:nvSpPr>
        <p:spPr bwMode="gray">
          <a:xfrm>
            <a:off x="1709124" y="5502103"/>
            <a:ext cx="516212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ar-MA" sz="2400" b="1" dirty="0" smtClean="0">
                <a:solidFill>
                  <a:prstClr val="black"/>
                </a:solidFill>
                <a:latin typeface="Calibri"/>
                <a:cs typeface="Arial"/>
              </a:rPr>
              <a:t>منهجية تدريس مكونات وحدة اللغة العربية</a:t>
            </a:r>
            <a:endParaRPr lang="en-US" sz="2400" b="1" dirty="0">
              <a:solidFill>
                <a:prstClr val="black"/>
              </a:solidFill>
              <a:latin typeface="Calibri"/>
              <a:cs typeface="Arial"/>
            </a:endParaRPr>
          </a:p>
        </p:txBody>
      </p:sp>
      <p:sp>
        <p:nvSpPr>
          <p:cNvPr id="41042" name="Text Box 82"/>
          <p:cNvSpPr txBox="1">
            <a:spLocks noChangeArrowheads="1"/>
          </p:cNvSpPr>
          <p:nvPr/>
        </p:nvSpPr>
        <p:spPr bwMode="gray">
          <a:xfrm>
            <a:off x="7435167" y="4637088"/>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sz="2400" b="1" dirty="0">
                <a:solidFill>
                  <a:schemeClr val="bg1"/>
                </a:solidFill>
              </a:rPr>
              <a:t>4</a:t>
            </a:r>
          </a:p>
        </p:txBody>
      </p:sp>
      <p:sp>
        <p:nvSpPr>
          <p:cNvPr id="20" name="Rectangle 74"/>
          <p:cNvSpPr>
            <a:spLocks noChangeArrowheads="1"/>
          </p:cNvSpPr>
          <p:nvPr/>
        </p:nvSpPr>
        <p:spPr bwMode="gray">
          <a:xfrm rot="3419336">
            <a:off x="7261472" y="5479927"/>
            <a:ext cx="578545" cy="531533"/>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p>
        </p:txBody>
      </p:sp>
      <p:sp>
        <p:nvSpPr>
          <p:cNvPr id="22" name="Text Box 77"/>
          <p:cNvSpPr txBox="1">
            <a:spLocks noChangeArrowheads="1"/>
          </p:cNvSpPr>
          <p:nvPr/>
        </p:nvSpPr>
        <p:spPr bwMode="gray">
          <a:xfrm>
            <a:off x="7435167" y="5481925"/>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ar-MA" sz="2400" b="1" dirty="0" smtClean="0">
                <a:solidFill>
                  <a:schemeClr val="bg1"/>
                </a:solidFill>
              </a:rPr>
              <a:t>5</a:t>
            </a:r>
            <a:endParaRPr lang="en-US" sz="2400" b="1" dirty="0">
              <a:solidFill>
                <a:schemeClr val="bg1"/>
              </a:solidFill>
            </a:endParaRPr>
          </a:p>
        </p:txBody>
      </p:sp>
      <p:sp>
        <p:nvSpPr>
          <p:cNvPr id="23" name="Line 70"/>
          <p:cNvSpPr>
            <a:spLocks noChangeShapeType="1"/>
          </p:cNvSpPr>
          <p:nvPr/>
        </p:nvSpPr>
        <p:spPr bwMode="gray">
          <a:xfrm>
            <a:off x="2351088" y="6055611"/>
            <a:ext cx="4800600" cy="0"/>
          </a:xfrm>
          <a:prstGeom prst="line">
            <a:avLst/>
          </a:prstGeom>
          <a:noFill/>
          <a:ln w="25400">
            <a:solidFill>
              <a:srgbClr val="C0C0C0"/>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4" name="Rectangle 2"/>
          <p:cNvSpPr txBox="1">
            <a:spLocks noChangeArrowheads="1"/>
          </p:cNvSpPr>
          <p:nvPr/>
        </p:nvSpPr>
        <p:spPr bwMode="auto">
          <a:xfrm>
            <a:off x="-795557" y="2662168"/>
            <a:ext cx="7620000" cy="563563"/>
          </a:xfrm>
          <a:prstGeom prst="rect">
            <a:avLst/>
          </a:prstGeom>
          <a:noFill/>
          <a:ln>
            <a:noFill/>
          </a:ln>
          <a:effectLst>
            <a:outerShdw dist="35921" dir="2700000"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charset="0"/>
              </a:defRPr>
            </a:lvl2pPr>
            <a:lvl3pPr algn="l" rtl="0" eaLnBrk="1" fontAlgn="base" hangingPunct="1">
              <a:spcBef>
                <a:spcPct val="0"/>
              </a:spcBef>
              <a:spcAft>
                <a:spcPct val="0"/>
              </a:spcAft>
              <a:defRPr sz="3200" b="1">
                <a:solidFill>
                  <a:schemeClr val="bg1"/>
                </a:solidFill>
                <a:latin typeface="Arial" charset="0"/>
              </a:defRPr>
            </a:lvl3pPr>
            <a:lvl4pPr algn="l" rtl="0" eaLnBrk="1" fontAlgn="base" hangingPunct="1">
              <a:spcBef>
                <a:spcPct val="0"/>
              </a:spcBef>
              <a:spcAft>
                <a:spcPct val="0"/>
              </a:spcAft>
              <a:defRPr sz="3200" b="1">
                <a:solidFill>
                  <a:schemeClr val="bg1"/>
                </a:solidFill>
                <a:latin typeface="Arial" charset="0"/>
              </a:defRPr>
            </a:lvl4pPr>
            <a:lvl5pPr algn="l" rtl="0" eaLnBrk="1" fontAlgn="base" hangingPunct="1">
              <a:spcBef>
                <a:spcPct val="0"/>
              </a:spcBef>
              <a:spcAft>
                <a:spcPct val="0"/>
              </a:spcAft>
              <a:defRPr sz="3200" b="1">
                <a:solidFill>
                  <a:schemeClr val="bg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a:lstStyle>
          <a:p>
            <a:pPr algn="r"/>
            <a:r>
              <a:rPr lang="ar-MA" sz="2400" dirty="0">
                <a:solidFill>
                  <a:prstClr val="black"/>
                </a:solidFill>
                <a:latin typeface="Calibri"/>
                <a:ea typeface="+mn-ea"/>
                <a:cs typeface="Arial"/>
              </a:rPr>
              <a:t>المبادئ الديدكتيكية المؤطرة لتدريسية وحدة اللغة العربية</a:t>
            </a:r>
            <a:endParaRPr lang="en-US" sz="2400" dirty="0">
              <a:solidFill>
                <a:prstClr val="black"/>
              </a:solidFill>
              <a:latin typeface="Calibri"/>
              <a:ea typeface="+mn-ea"/>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2000" fill="hold"/>
                                        <p:tgtEl>
                                          <p:spTgt spid="41026"/>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grpId="0" nodeType="clickEffect">
                                  <p:stCondLst>
                                    <p:cond delay="0"/>
                                  </p:stCondLst>
                                  <p:childTnLst>
                                    <p:anim calcmode="discrete" valueType="str">
                                      <p:cBhvr override="childStyle">
                                        <p:cTn id="10" dur="2000" fill="hold"/>
                                        <p:tgtEl>
                                          <p:spTgt spid="41031"/>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mph" presetSubtype="0" fill="hold" grpId="0" nodeType="clickEffect">
                                  <p:stCondLst>
                                    <p:cond delay="0"/>
                                  </p:stCondLst>
                                  <p:childTnLst>
                                    <p:anim calcmode="discrete" valueType="str">
                                      <p:cBhvr override="childStyle">
                                        <p:cTn id="14" dur="2000" fill="hold"/>
                                        <p:tgtEl>
                                          <p:spTgt spid="41036"/>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mph" presetSubtype="0" fill="hold" grpId="0" nodeType="clickEffect">
                                  <p:stCondLst>
                                    <p:cond delay="0"/>
                                  </p:stCondLst>
                                  <p:childTnLst>
                                    <p:anim calcmode="discrete" valueType="str">
                                      <p:cBhvr override="childStyle">
                                        <p:cTn id="18" dur="2000" fill="hold"/>
                                        <p:tgtEl>
                                          <p:spTgt spid="41041"/>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6" grpId="0"/>
      <p:bldP spid="41031" grpId="0"/>
      <p:bldP spid="41036" grpId="0"/>
      <p:bldP spid="4104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28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a:t>
            </a: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28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تعتمد المنهجية المقترحة لتدريس القراءة في هذا المستوى أساسا على استراتيجيتين:</a:t>
            </a:r>
          </a:p>
          <a:p>
            <a:pPr marL="609600" marR="0" lvl="0" indent="-609600" algn="just" defTabSz="914400" rtl="1" eaLnBrk="1" fontAlgn="auto" latinLnBrk="0" hangingPunct="1">
              <a:lnSpc>
                <a:spcPct val="70000"/>
              </a:lnSpc>
              <a:spcBef>
                <a:spcPts val="0"/>
              </a:spcBef>
              <a:spcAft>
                <a:spcPts val="0"/>
              </a:spcAft>
              <a:buClrTx/>
              <a:buSzTx/>
              <a:buFontTx/>
              <a:buNone/>
              <a:tabLst/>
              <a:defRPr/>
            </a:pPr>
            <a:endParaRPr kumimoji="0" lang="ar-MA" sz="33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endParaRP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33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a:t>
            </a:r>
            <a:r>
              <a:rPr kumimoji="0" lang="ar-MA" sz="3300" b="1" i="0" u="sng"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إستراتيجية القراءة الإجمالية التي تتم غالبا خلال المرحلة التهييئية </a:t>
            </a:r>
            <a:r>
              <a:rPr kumimoji="0" lang="ar-MA" sz="33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a:t>
            </a: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33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a:t>
            </a:r>
            <a:r>
              <a:rPr kumimoji="0" lang="ar-MA" sz="26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تقوم على إدراك المتعلم لكلمات معزولة أو في سياق جملة عن طريق دعامات بصرية معينة و إن كان غير متمكن من قراءتها .  </a:t>
            </a: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33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a:t>
            </a: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33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 </a:t>
            </a:r>
            <a:r>
              <a:rPr kumimoji="0" lang="ar-MA" sz="3300" b="1" i="0" u="sng"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إستراتيجية التهجي :</a:t>
            </a:r>
          </a:p>
          <a:p>
            <a:pPr marL="609600" marR="0" lvl="0" indent="-609600" algn="just" defTabSz="914400" rtl="1" eaLnBrk="1" fontAlgn="auto" latinLnBrk="0" hangingPunct="1">
              <a:lnSpc>
                <a:spcPct val="70000"/>
              </a:lnSpc>
              <a:spcBef>
                <a:spcPts val="0"/>
              </a:spcBef>
              <a:spcAft>
                <a:spcPts val="0"/>
              </a:spcAft>
              <a:buClrTx/>
              <a:buSzTx/>
              <a:buFontTx/>
              <a:buNone/>
              <a:tabLst/>
              <a:defRPr/>
            </a:pPr>
            <a:r>
              <a:rPr kumimoji="0" lang="ar-MA" sz="2400" b="0" i="0" u="none" strike="noStrike" kern="0" cap="none" spc="0" normalizeH="0" baseline="0" noProof="0" dirty="0" smtClean="0">
                <a:ln>
                  <a:noFill/>
                </a:ln>
                <a:solidFill>
                  <a:sysClr val="windowText" lastClr="000000"/>
                </a:solidFill>
                <a:effectLst/>
                <a:uLnTx/>
                <a:uFillTx/>
                <a:latin typeface="Arial Unicode MS" pitchFamily="34" charset="-128"/>
                <a:ea typeface="Arial Unicode MS" pitchFamily="34" charset="-128"/>
              </a:rPr>
              <a:t>             التي تقوم على تتبع مقاطع الحروف داخل الكلمة بحسب حركات الشكل المتصلة بها. تساعد على ضبط الحروف والتدرب على ربطها لتكوين كلمات و جمل لها دلالة بالنسبة للمتعلم.</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558805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16" name="Group 60"/>
          <p:cNvGraphicFramePr>
            <a:graphicFrameLocks noGrp="1"/>
          </p:cNvGraphicFramePr>
          <p:nvPr>
            <p:ph type="tbl" idx="1"/>
          </p:nvPr>
        </p:nvGraphicFramePr>
        <p:xfrm>
          <a:off x="539750" y="1844675"/>
          <a:ext cx="8229600" cy="4254350"/>
        </p:xfrm>
        <a:graphic>
          <a:graphicData uri="http://schemas.openxmlformats.org/drawingml/2006/table">
            <a:tbl>
              <a:tblPr/>
              <a:tblGrid>
                <a:gridCol w="2819400"/>
                <a:gridCol w="2735263"/>
                <a:gridCol w="2674937"/>
              </a:tblGrid>
              <a:tr h="974702">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600" b="1" i="0" u="sng" strike="noStrike" cap="none" normalizeH="0" baseline="0" dirty="0" smtClean="0">
                          <a:ln>
                            <a:noFill/>
                          </a:ln>
                          <a:solidFill>
                            <a:schemeClr val="tx1"/>
                          </a:solidFill>
                          <a:effectLst/>
                          <a:latin typeface="Verdana" pitchFamily="34" charset="0"/>
                          <a:cs typeface="Arial" charset="0"/>
                        </a:rPr>
                        <a:t>حصة التقويم </a:t>
                      </a:r>
                      <a:r>
                        <a:rPr kumimoji="0" lang="ar-MA" sz="2600" b="1" i="0" u="sng" strike="noStrike" cap="none" normalizeH="0" baseline="0" dirty="0" err="1" smtClean="0">
                          <a:ln>
                            <a:noFill/>
                          </a:ln>
                          <a:solidFill>
                            <a:schemeClr val="tx1"/>
                          </a:solidFill>
                          <a:effectLst/>
                          <a:latin typeface="Verdana" pitchFamily="34" charset="0"/>
                          <a:cs typeface="Arial" charset="0"/>
                        </a:rPr>
                        <a:t>و</a:t>
                      </a:r>
                      <a:r>
                        <a:rPr kumimoji="0" lang="ar-MA" sz="2600" b="1" i="0" u="sng" strike="noStrike" cap="none" normalizeH="0" baseline="0" dirty="0" smtClean="0">
                          <a:ln>
                            <a:noFill/>
                          </a:ln>
                          <a:solidFill>
                            <a:schemeClr val="tx1"/>
                          </a:solidFill>
                          <a:effectLst/>
                          <a:latin typeface="Verdana" pitchFamily="34" charset="0"/>
                          <a:cs typeface="Arial" charset="0"/>
                        </a:rPr>
                        <a:t> الدعم</a:t>
                      </a:r>
                      <a:endParaRPr kumimoji="0" lang="fr-FR" sz="2600" b="1" i="0" u="sng" strike="noStrike" cap="none" normalizeH="0" baseline="0" dirty="0" smtClean="0">
                        <a:ln>
                          <a:noFill/>
                        </a:ln>
                        <a:solidFill>
                          <a:schemeClr val="tx1"/>
                        </a:solidFill>
                        <a:effectLst/>
                        <a:latin typeface="Verdana"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600" b="1" i="0" u="sng" strike="noStrike" cap="none" normalizeH="0" baseline="0" smtClean="0">
                          <a:ln>
                            <a:noFill/>
                          </a:ln>
                          <a:solidFill>
                            <a:schemeClr val="tx1"/>
                          </a:solidFill>
                          <a:effectLst/>
                          <a:latin typeface="Verdana" pitchFamily="34" charset="0"/>
                          <a:cs typeface="Arial" charset="0"/>
                        </a:rPr>
                        <a:t>حصتا التثبيت </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600" b="1" i="0" u="sng" strike="noStrike" cap="none" normalizeH="0" baseline="0" smtClean="0">
                          <a:ln>
                            <a:noFill/>
                          </a:ln>
                          <a:solidFill>
                            <a:schemeClr val="tx1"/>
                          </a:solidFill>
                          <a:effectLst/>
                          <a:latin typeface="Verdana" pitchFamily="34" charset="0"/>
                          <a:cs typeface="Arial" charset="0"/>
                        </a:rPr>
                        <a:t>و الاستثمار</a:t>
                      </a:r>
                      <a:endParaRPr kumimoji="0" lang="fr-FR" sz="2600" b="1" i="0" u="sng" strike="noStrike" cap="none" normalizeH="0" baseline="0" smtClean="0">
                        <a:ln>
                          <a:noFill/>
                        </a:ln>
                        <a:solidFill>
                          <a:schemeClr val="tx1"/>
                        </a:solidFill>
                        <a:effectLst/>
                        <a:latin typeface="Verdana"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600" b="1" i="0" u="sng" strike="noStrike" cap="none" normalizeH="0" baseline="0" dirty="0" smtClean="0">
                          <a:ln>
                            <a:noFill/>
                          </a:ln>
                          <a:solidFill>
                            <a:schemeClr val="tx1"/>
                          </a:solidFill>
                          <a:effectLst/>
                          <a:latin typeface="Verdana" pitchFamily="34" charset="0"/>
                          <a:cs typeface="Arial" charset="0"/>
                        </a:rPr>
                        <a:t>حصة التقديم :</a:t>
                      </a:r>
                      <a:endParaRPr kumimoji="0" lang="fr-FR" sz="2600" b="1" i="0" u="sng"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4201">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smtClean="0">
                          <a:ln>
                            <a:noFill/>
                          </a:ln>
                          <a:solidFill>
                            <a:schemeClr val="tx1"/>
                          </a:solidFill>
                          <a:effectLst/>
                          <a:latin typeface="Verdana" pitchFamily="34" charset="0"/>
                          <a:cs typeface="Arial" charset="0"/>
                        </a:rPr>
                        <a:t>تقويم المكتسب</a:t>
                      </a:r>
                      <a:r>
                        <a:rPr kumimoji="0" lang="fr-FR" sz="2200" b="1" i="0" u="none" strike="noStrike" cap="none" normalizeH="0" baseline="0" smtClean="0">
                          <a:ln>
                            <a:noFill/>
                          </a:ln>
                          <a:solidFill>
                            <a:schemeClr val="tx1"/>
                          </a:solidFill>
                          <a:effectLst/>
                          <a:latin typeface="Verdana" pitchFamily="34" charset="0"/>
                          <a:cs typeface="Arial" charset="0"/>
                        </a:rPr>
                        <a:t> </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smtClean="0">
                          <a:ln>
                            <a:noFill/>
                          </a:ln>
                          <a:solidFill>
                            <a:schemeClr val="tx1"/>
                          </a:solidFill>
                          <a:effectLst/>
                          <a:latin typeface="Verdana" pitchFamily="34" charset="0"/>
                          <a:cs typeface="Arial" charset="0"/>
                        </a:rPr>
                        <a:t>دعم</a:t>
                      </a:r>
                      <a:r>
                        <a:rPr kumimoji="0" lang="fr-FR" sz="2200" b="1" i="0" u="none" strike="noStrike" cap="none" normalizeH="0" baseline="0" smtClean="0">
                          <a:ln>
                            <a:noFill/>
                          </a:ln>
                          <a:solidFill>
                            <a:schemeClr val="tx1"/>
                          </a:solidFill>
                          <a:effectLst/>
                          <a:latin typeface="Verdana" pitchFamily="34" charset="0"/>
                          <a:cs typeface="Arial" charset="0"/>
                        </a:rPr>
                        <a:t> </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smtClean="0">
                          <a:ln>
                            <a:noFill/>
                          </a:ln>
                          <a:solidFill>
                            <a:schemeClr val="tx1"/>
                          </a:solidFill>
                          <a:effectLst/>
                          <a:latin typeface="Verdana" pitchFamily="34" charset="0"/>
                          <a:cs typeface="Arial" charset="0"/>
                        </a:rPr>
                        <a:t>الاستئناس</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ar-MA" sz="2200" b="1" i="0" u="none" strike="noStrike" cap="none" normalizeH="0" baseline="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ar-MA" sz="1500" b="1" i="0" u="none" strike="noStrike" cap="none" normalizeH="0" baseline="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ar-MA" sz="1500" b="1" i="0" u="none" strike="noStrike" cap="none" normalizeH="0" baseline="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ar-MA" sz="1500" b="1" i="0" u="none" strike="noStrike" cap="none" normalizeH="0" baseline="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ar-MA" sz="1500" b="1" i="0" u="none" strike="noStrike" cap="none" normalizeH="0" baseline="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ar-MA" sz="1500" b="1" i="0" u="none" strike="noStrike" cap="none" normalizeH="0" baseline="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fr-FR" sz="1500" b="1" i="0" u="none" strike="noStrike" cap="none" normalizeH="0" baseline="0" smtClean="0">
                        <a:ln>
                          <a:noFill/>
                        </a:ln>
                        <a:solidFill>
                          <a:schemeClr val="tx1"/>
                        </a:solidFill>
                        <a:effectLst/>
                        <a:latin typeface="Verdana"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قراءة الحصيلة أو المكتسب</a:t>
                      </a:r>
                      <a:r>
                        <a:rPr kumimoji="0" lang="fr-FR" sz="2200" b="1" i="0" u="none" strike="noStrike" cap="none" normalizeH="0" baseline="0" dirty="0" smtClean="0">
                          <a:ln>
                            <a:noFill/>
                          </a:ln>
                          <a:solidFill>
                            <a:schemeClr val="tx1"/>
                          </a:solidFill>
                          <a:effectLst/>
                          <a:latin typeface="Verdana" pitchFamily="34" charset="0"/>
                          <a:cs typeface="Arial" charset="0"/>
                        </a:rPr>
                        <a:t> </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تمارين القراءة</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200" b="1" i="0" u="none" strike="noStrike" cap="none" normalizeH="0" baseline="0" dirty="0" smtClean="0">
                          <a:ln>
                            <a:noFill/>
                          </a:ln>
                          <a:solidFill>
                            <a:schemeClr val="tx1"/>
                          </a:solidFill>
                          <a:effectLst/>
                          <a:latin typeface="Verdana" pitchFamily="34" charset="0"/>
                          <a:cs typeface="Arial" charset="0"/>
                        </a:rPr>
                        <a:t>أ – بمعجم ثابت</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200" b="1" i="0" u="none" strike="noStrike" cap="none" normalizeH="0" baseline="0" dirty="0" smtClean="0">
                          <a:ln>
                            <a:noFill/>
                          </a:ln>
                          <a:solidFill>
                            <a:schemeClr val="tx1"/>
                          </a:solidFill>
                          <a:effectLst/>
                          <a:latin typeface="Verdana" pitchFamily="34" charset="0"/>
                          <a:cs typeface="Arial" charset="0"/>
                        </a:rPr>
                        <a:t>ب – بمعجم متحرك</a:t>
                      </a:r>
                      <a:endParaRPr kumimoji="0" lang="fr-FR" sz="2200" b="1" i="0" u="none"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fr-FR" sz="2200" b="1" i="0" u="none" strike="noStrike" cap="none" normalizeH="0" baseline="0" dirty="0" smtClean="0">
                          <a:ln>
                            <a:noFill/>
                          </a:ln>
                          <a:solidFill>
                            <a:schemeClr val="tx1"/>
                          </a:solidFill>
                          <a:effectLst/>
                          <a:latin typeface="Verdana" pitchFamily="34" charset="0"/>
                          <a:cs typeface="Arial" charset="0"/>
                        </a:rPr>
                        <a:t> </a:t>
                      </a:r>
                      <a:r>
                        <a:rPr kumimoji="0" lang="ar-MA" sz="2200" b="1" i="0" u="none" strike="noStrike" cap="none" normalizeH="0" baseline="0" dirty="0" smtClean="0">
                          <a:ln>
                            <a:noFill/>
                          </a:ln>
                          <a:solidFill>
                            <a:schemeClr val="tx1"/>
                          </a:solidFill>
                          <a:effectLst/>
                          <a:latin typeface="Verdana" pitchFamily="34" charset="0"/>
                          <a:cs typeface="Arial" charset="0"/>
                        </a:rPr>
                        <a:t>الاستئناس بالكتاب</a:t>
                      </a:r>
                      <a:endParaRPr kumimoji="0" lang="fr-FR" sz="2200" b="1" i="0" u="none"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التمهيد</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قراءة الجملة</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تأطير الجملة</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عزل الحرف</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Char char="o"/>
                        <a:tabLst/>
                      </a:pPr>
                      <a:r>
                        <a:rPr kumimoji="0" lang="ar-MA" sz="2200" b="1" i="0" u="none" strike="noStrike" cap="none" normalizeH="0" baseline="0" dirty="0" smtClean="0">
                          <a:ln>
                            <a:noFill/>
                          </a:ln>
                          <a:solidFill>
                            <a:schemeClr val="tx1"/>
                          </a:solidFill>
                          <a:effectLst/>
                          <a:latin typeface="Verdana" pitchFamily="34" charset="0"/>
                          <a:cs typeface="Arial" charset="0"/>
                        </a:rPr>
                        <a:t>تمارين قرائية</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itre 1"/>
          <p:cNvSpPr txBox="1">
            <a:spLocks/>
          </p:cNvSpPr>
          <p:nvPr/>
        </p:nvSpPr>
        <p:spPr>
          <a:xfrm>
            <a:off x="571472" y="214290"/>
            <a:ext cx="7929618" cy="642917"/>
          </a:xfrm>
          <a:prstGeom prst="rect">
            <a:avLst/>
          </a:prstGeom>
          <a:noFill/>
        </p:spPr>
        <p:txBody>
          <a:bodyPr vert="horz" anchor="ctr">
            <a:normAutofit/>
            <a:scene3d>
              <a:camera prst="orthographicFront"/>
              <a:lightRig rig="soft" dir="t"/>
            </a:scene3d>
            <a:sp3d prstMaterial="softEdge">
              <a:bevelT w="25400" h="25400"/>
            </a:sp3d>
          </a:bodyPr>
          <a:lstStyle/>
          <a:p>
            <a:pPr algn="ctr" rtl="1" fontAlgn="auto">
              <a:spcAft>
                <a:spcPts val="0"/>
              </a:spcAft>
              <a:buFont typeface="Georgia" pitchFamily="18" charset="0"/>
              <a:buNone/>
              <a:defRPr/>
            </a:pPr>
            <a:r>
              <a:rPr lang="ar-MA" sz="3600" b="1" spc="50" dirty="0" smtClean="0">
                <a:ln w="11430"/>
                <a:solidFill>
                  <a:srgbClr val="FFFF00"/>
                </a:solidFill>
                <a:effectLst>
                  <a:outerShdw blurRad="76200" dist="50800" dir="5400000" algn="tl" rotWithShape="0">
                    <a:srgbClr val="000000">
                      <a:alpha val="65000"/>
                    </a:srgbClr>
                  </a:outerShdw>
                </a:effectLst>
              </a:rPr>
              <a:t>المستوى الأول</a:t>
            </a:r>
            <a:endParaRPr lang="fr-FR" sz="3600" b="1" spc="50" dirty="0">
              <a:ln w="11430"/>
              <a:solidFill>
                <a:srgbClr val="FFFF00"/>
              </a:solidFill>
              <a:effectLst>
                <a:outerShdw blurRad="76200" dist="50800" dir="5400000" algn="tl" rotWithShape="0">
                  <a:srgbClr val="000000">
                    <a:alpha val="65000"/>
                  </a:srgbClr>
                </a:outerShdw>
              </a:effectLst>
              <a:cs typeface="Arial" charset="0"/>
            </a:endParaRPr>
          </a:p>
        </p:txBody>
      </p:sp>
      <p:sp>
        <p:nvSpPr>
          <p:cNvPr id="7" name="ZoneTexte 6"/>
          <p:cNvSpPr txBox="1"/>
          <p:nvPr/>
        </p:nvSpPr>
        <p:spPr>
          <a:xfrm>
            <a:off x="1071538" y="1000108"/>
            <a:ext cx="7643866" cy="6463308"/>
          </a:xfrm>
          <a:prstGeom prst="rect">
            <a:avLst/>
          </a:prstGeom>
          <a:noFill/>
        </p:spPr>
        <p:txBody>
          <a:bodyPr wrap="square" rtlCol="0">
            <a:spAutoFit/>
          </a:bodyPr>
          <a:lstStyle/>
          <a:p>
            <a:pPr algn="r" fontAlgn="auto">
              <a:spcBef>
                <a:spcPts val="0"/>
              </a:spcBef>
              <a:spcAft>
                <a:spcPts val="0"/>
              </a:spcAft>
            </a:pPr>
            <a:r>
              <a:rPr lang="ar-MA" sz="2400" b="1" u="sng" dirty="0" smtClean="0">
                <a:solidFill>
                  <a:srgbClr val="C00000"/>
                </a:solidFill>
                <a:latin typeface="Calibri"/>
              </a:rPr>
              <a:t>– منهجية تقديم الدرس القرائي :</a:t>
            </a:r>
          </a:p>
          <a:p>
            <a:pPr lvl="2" algn="r" rtl="1" fontAlgn="auto">
              <a:spcBef>
                <a:spcPts val="0"/>
              </a:spcBef>
              <a:spcAft>
                <a:spcPts val="0"/>
              </a:spcAft>
            </a:pPr>
            <a:r>
              <a:rPr lang="ar-MA" sz="2400" b="1" i="1" dirty="0" smtClean="0">
                <a:solidFill>
                  <a:srgbClr val="1F497D"/>
                </a:solidFill>
                <a:effectLst>
                  <a:outerShdw blurRad="31750" dist="25400" dir="5400000" algn="tl" rotWithShape="0">
                    <a:srgbClr val="000000">
                      <a:alpha val="25000"/>
                    </a:srgbClr>
                  </a:outerShdw>
                </a:effectLst>
                <a:latin typeface="Calibri"/>
              </a:rPr>
              <a:t>منهجية القراءة في السنة الأولى - مرحلة تقديم الحرف –</a:t>
            </a: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ar-MA" sz="2400" b="1" i="1" dirty="0" smtClean="0">
              <a:solidFill>
                <a:srgbClr val="1F497D"/>
              </a:solidFill>
              <a:effectLst>
                <a:outerShdw blurRad="31750" dist="25400" dir="5400000" algn="tl" rotWithShape="0">
                  <a:srgbClr val="000000">
                    <a:alpha val="25000"/>
                  </a:srgbClr>
                </a:outerShdw>
              </a:effectLst>
              <a:latin typeface="Calibri"/>
            </a:endParaRPr>
          </a:p>
          <a:p>
            <a:pPr lvl="2" algn="r" rtl="1" fontAlgn="auto">
              <a:spcBef>
                <a:spcPts val="0"/>
              </a:spcBef>
              <a:spcAft>
                <a:spcPts val="0"/>
              </a:spcAft>
            </a:pPr>
            <a:endParaRPr lang="fr-FR" sz="2400" b="1" i="1" dirty="0" smtClean="0">
              <a:solidFill>
                <a:srgbClr val="1F497D"/>
              </a:solidFill>
              <a:effectLst>
                <a:outerShdw blurRad="31750" dist="25400" dir="5400000" algn="tl" rotWithShape="0">
                  <a:srgbClr val="000000">
                    <a:alpha val="25000"/>
                  </a:srgbClr>
                </a:outerShdw>
              </a:effectLst>
              <a:latin typeface="Calibri"/>
            </a:endParaRPr>
          </a:p>
          <a:p>
            <a:pPr algn="r" fontAlgn="auto">
              <a:spcBef>
                <a:spcPts val="0"/>
              </a:spcBef>
              <a:spcAft>
                <a:spcPts val="0"/>
              </a:spcAft>
            </a:pPr>
            <a:endParaRPr lang="ar-MA" b="1" u="sng" dirty="0" smtClean="0">
              <a:solidFill>
                <a:srgbClr val="C00000"/>
              </a:solidFill>
              <a:latin typeface="Calibri"/>
            </a:endParaRPr>
          </a:p>
          <a:p>
            <a:pPr algn="r" fontAlgn="auto">
              <a:spcBef>
                <a:spcPts val="0"/>
              </a:spcBef>
              <a:spcAft>
                <a:spcPts val="0"/>
              </a:spcAft>
            </a:pPr>
            <a:endParaRPr lang="ar-MA" b="1" u="sng" dirty="0" smtClean="0">
              <a:solidFill>
                <a:srgbClr val="C00000"/>
              </a:solidFill>
              <a:latin typeface="Calibri"/>
            </a:endParaRPr>
          </a:p>
          <a:p>
            <a:pPr rtl="1" fontAlgn="auto">
              <a:spcBef>
                <a:spcPts val="0"/>
              </a:spcBef>
              <a:spcAft>
                <a:spcPts val="0"/>
              </a:spcAft>
            </a:pPr>
            <a:endParaRPr lang="fr-FR" dirty="0">
              <a:solidFill>
                <a:prstClr val="black"/>
              </a:solidFill>
              <a:latin typeface="Calibri"/>
            </a:endParaRPr>
          </a:p>
        </p:txBody>
      </p:sp>
    </p:spTree>
    <p:extLst>
      <p:ext uri="{BB962C8B-B14F-4D97-AF65-F5344CB8AC3E}">
        <p14:creationId xmlns:p14="http://schemas.microsoft.com/office/powerpoint/2010/main" val="3532329816"/>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571472" y="214290"/>
            <a:ext cx="7929618" cy="642917"/>
          </a:xfrm>
          <a:prstGeom prst="rect">
            <a:avLst/>
          </a:prstGeom>
          <a:noFill/>
        </p:spPr>
        <p:txBody>
          <a:bodyPr vert="horz" anchor="ctr">
            <a:normAutofit/>
            <a:scene3d>
              <a:camera prst="orthographicFront"/>
              <a:lightRig rig="soft" dir="t"/>
            </a:scene3d>
            <a:sp3d prstMaterial="softEdge">
              <a:bevelT w="25400" h="25400"/>
            </a:sp3d>
          </a:bodyPr>
          <a:lstStyle/>
          <a:p>
            <a:pPr algn="ctr" rtl="1" fontAlgn="auto">
              <a:spcAft>
                <a:spcPts val="0"/>
              </a:spcAft>
              <a:buFont typeface="Georgia" pitchFamily="18" charset="0"/>
              <a:buNone/>
              <a:defRPr/>
            </a:pPr>
            <a:r>
              <a:rPr lang="ar-MA" sz="3600" b="1" spc="50" dirty="0" smtClean="0">
                <a:ln w="11430"/>
                <a:solidFill>
                  <a:srgbClr val="FFFF00"/>
                </a:solidFill>
                <a:effectLst>
                  <a:outerShdw blurRad="76200" dist="50800" dir="5400000" algn="tl" rotWithShape="0">
                    <a:srgbClr val="000000">
                      <a:alpha val="65000"/>
                    </a:srgbClr>
                  </a:outerShdw>
                </a:effectLst>
              </a:rPr>
              <a:t>المستوى الأول</a:t>
            </a:r>
            <a:endParaRPr lang="fr-FR" sz="3600" b="1" spc="50" dirty="0">
              <a:ln w="11430"/>
              <a:solidFill>
                <a:srgbClr val="FFFF00"/>
              </a:solidFill>
              <a:effectLst>
                <a:outerShdw blurRad="76200" dist="50800" dir="5400000" algn="tl" rotWithShape="0">
                  <a:srgbClr val="000000">
                    <a:alpha val="65000"/>
                  </a:srgbClr>
                </a:outerShdw>
              </a:effectLst>
              <a:cs typeface="Arial" charset="0"/>
            </a:endParaRPr>
          </a:p>
        </p:txBody>
      </p:sp>
      <p:sp>
        <p:nvSpPr>
          <p:cNvPr id="7" name="ZoneTexte 6"/>
          <p:cNvSpPr txBox="1"/>
          <p:nvPr/>
        </p:nvSpPr>
        <p:spPr>
          <a:xfrm>
            <a:off x="1071538" y="1000108"/>
            <a:ext cx="7643866" cy="1661993"/>
          </a:xfrm>
          <a:prstGeom prst="rect">
            <a:avLst/>
          </a:prstGeom>
          <a:noFill/>
        </p:spPr>
        <p:txBody>
          <a:bodyPr wrap="square" rtlCol="0">
            <a:spAutoFit/>
          </a:bodyPr>
          <a:lstStyle/>
          <a:p>
            <a:pPr algn="r" fontAlgn="auto">
              <a:spcBef>
                <a:spcPts val="0"/>
              </a:spcBef>
              <a:spcAft>
                <a:spcPts val="0"/>
              </a:spcAft>
            </a:pPr>
            <a:r>
              <a:rPr lang="ar-MA" sz="2400" b="1" u="sng" dirty="0" smtClean="0">
                <a:solidFill>
                  <a:srgbClr val="C00000"/>
                </a:solidFill>
                <a:latin typeface="Calibri"/>
              </a:rPr>
              <a:t>منهجية تقديم الدرس القرائي :</a:t>
            </a:r>
          </a:p>
          <a:p>
            <a:pPr lvl="2" algn="r" rtl="1" fontAlgn="auto">
              <a:spcBef>
                <a:spcPts val="0"/>
              </a:spcBef>
              <a:spcAft>
                <a:spcPts val="0"/>
              </a:spcAft>
            </a:pPr>
            <a:r>
              <a:rPr lang="ar-MA" sz="2400" b="1" i="1" dirty="0" smtClean="0">
                <a:solidFill>
                  <a:srgbClr val="1F497D"/>
                </a:solidFill>
                <a:effectLst>
                  <a:outerShdw blurRad="31750" dist="25400" dir="5400000" algn="tl" rotWithShape="0">
                    <a:srgbClr val="000000">
                      <a:alpha val="25000"/>
                    </a:srgbClr>
                  </a:outerShdw>
                </a:effectLst>
                <a:latin typeface="Calibri"/>
              </a:rPr>
              <a:t>منهجية القراءة في السنة الأولى - مرحلة تقديم النصوص -</a:t>
            </a:r>
            <a:endParaRPr lang="fr-FR" sz="2400" b="1" i="1" dirty="0" smtClean="0">
              <a:solidFill>
                <a:srgbClr val="1F497D"/>
              </a:solidFill>
              <a:effectLst>
                <a:outerShdw blurRad="31750" dist="25400" dir="5400000" algn="tl" rotWithShape="0">
                  <a:srgbClr val="000000">
                    <a:alpha val="25000"/>
                  </a:srgbClr>
                </a:outerShdw>
              </a:effectLst>
              <a:latin typeface="Calibri"/>
            </a:endParaRPr>
          </a:p>
          <a:p>
            <a:pPr algn="r" fontAlgn="auto">
              <a:spcBef>
                <a:spcPts val="0"/>
              </a:spcBef>
              <a:spcAft>
                <a:spcPts val="0"/>
              </a:spcAft>
            </a:pPr>
            <a:endParaRPr lang="ar-MA" b="1" u="sng" dirty="0" smtClean="0">
              <a:solidFill>
                <a:srgbClr val="C00000"/>
              </a:solidFill>
              <a:latin typeface="Calibri"/>
            </a:endParaRPr>
          </a:p>
          <a:p>
            <a:pPr algn="r" fontAlgn="auto">
              <a:spcBef>
                <a:spcPts val="0"/>
              </a:spcBef>
              <a:spcAft>
                <a:spcPts val="0"/>
              </a:spcAft>
            </a:pPr>
            <a:endParaRPr lang="ar-MA" b="1" u="sng" dirty="0" smtClean="0">
              <a:solidFill>
                <a:srgbClr val="C00000"/>
              </a:solidFill>
              <a:latin typeface="Calibri"/>
            </a:endParaRPr>
          </a:p>
          <a:p>
            <a:pPr rtl="1" fontAlgn="auto">
              <a:spcBef>
                <a:spcPts val="0"/>
              </a:spcBef>
              <a:spcAft>
                <a:spcPts val="0"/>
              </a:spcAft>
            </a:pPr>
            <a:endParaRPr lang="fr-FR" dirty="0">
              <a:solidFill>
                <a:prstClr val="black"/>
              </a:solidFill>
              <a:latin typeface="Calibri"/>
            </a:endParaRPr>
          </a:p>
        </p:txBody>
      </p:sp>
      <p:graphicFrame>
        <p:nvGraphicFramePr>
          <p:cNvPr id="8" name="Group 47"/>
          <p:cNvGraphicFramePr>
            <a:graphicFrameLocks noGrp="1"/>
          </p:cNvGraphicFramePr>
          <p:nvPr>
            <p:ph type="tbl" idx="1"/>
          </p:nvPr>
        </p:nvGraphicFramePr>
        <p:xfrm>
          <a:off x="566738" y="1752600"/>
          <a:ext cx="8279597" cy="4383024"/>
        </p:xfrm>
        <a:graphic>
          <a:graphicData uri="http://schemas.openxmlformats.org/drawingml/2006/table">
            <a:tbl>
              <a:tblPr/>
              <a:tblGrid>
                <a:gridCol w="2286017"/>
                <a:gridCol w="2475874"/>
                <a:gridCol w="3517706"/>
              </a:tblGrid>
              <a:tr h="449973">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fr-FR" sz="2600" b="0" i="0" u="none" strike="noStrike" cap="none" normalizeH="0" baseline="0" dirty="0" smtClean="0">
                          <a:ln>
                            <a:noFill/>
                          </a:ln>
                          <a:solidFill>
                            <a:schemeClr val="tx1"/>
                          </a:solidFill>
                          <a:effectLst/>
                          <a:latin typeface="Verdana" pitchFamily="34" charset="0"/>
                          <a:cs typeface="Arial" charset="0"/>
                        </a:rPr>
                        <a:t> </a:t>
                      </a:r>
                      <a:r>
                        <a:rPr kumimoji="0" lang="ar-MA" sz="2600" b="0" i="0" u="sng" strike="noStrike" cap="none" normalizeH="0" baseline="0" dirty="0" smtClean="0">
                          <a:ln>
                            <a:noFill/>
                          </a:ln>
                          <a:solidFill>
                            <a:schemeClr val="tx1"/>
                          </a:solidFill>
                          <a:effectLst/>
                          <a:latin typeface="Verdana" pitchFamily="34" charset="0"/>
                          <a:cs typeface="Arial" charset="0"/>
                        </a:rPr>
                        <a:t>النص الشعري</a:t>
                      </a:r>
                      <a:r>
                        <a:rPr kumimoji="0" lang="fr-FR" sz="2600" b="0" i="0" u="none" strike="noStrike" cap="none" normalizeH="0" baseline="0" dirty="0" smtClean="0">
                          <a:ln>
                            <a:noFill/>
                          </a:ln>
                          <a:solidFill>
                            <a:schemeClr val="tx1"/>
                          </a:solidFill>
                          <a:effectLst/>
                          <a:latin typeface="Verdana" pitchFamily="34"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sng" strike="noStrike" cap="none" normalizeH="0" baseline="0" dirty="0" smtClean="0">
                          <a:ln>
                            <a:noFill/>
                          </a:ln>
                          <a:solidFill>
                            <a:schemeClr val="tx1"/>
                          </a:solidFill>
                          <a:effectLst/>
                          <a:latin typeface="Verdana" pitchFamily="34" charset="0"/>
                          <a:cs typeface="Arial" charset="0"/>
                        </a:rPr>
                        <a:t>النص العادي</a:t>
                      </a:r>
                      <a:r>
                        <a:rPr kumimoji="0" lang="fr-FR" sz="2400" b="1" i="0" u="none" strike="noStrike" cap="none" normalizeH="0" baseline="0" dirty="0" smtClean="0">
                          <a:ln>
                            <a:noFill/>
                          </a:ln>
                          <a:solidFill>
                            <a:schemeClr val="tx1"/>
                          </a:solidFill>
                          <a:effectLst/>
                          <a:latin typeface="Verdana" pitchFamily="34"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r>
              <a:tr h="3764868">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800" b="1" i="0" u="none" strike="noStrike" cap="none" normalizeH="0" baseline="0" dirty="0" smtClean="0">
                          <a:ln>
                            <a:noFill/>
                          </a:ln>
                          <a:solidFill>
                            <a:schemeClr val="tx1"/>
                          </a:solidFill>
                          <a:effectLst/>
                          <a:latin typeface="Verdana" pitchFamily="34" charset="0"/>
                          <a:cs typeface="Arial" charset="0"/>
                        </a:rPr>
                        <a:t> </a:t>
                      </a:r>
                      <a:r>
                        <a:rPr kumimoji="0" lang="ar-MA" sz="2400" b="1" i="0" u="none" strike="noStrike" cap="none" normalizeH="0" baseline="0" dirty="0" smtClean="0">
                          <a:ln>
                            <a:noFill/>
                          </a:ln>
                          <a:solidFill>
                            <a:schemeClr val="tx1"/>
                          </a:solidFill>
                          <a:effectLst/>
                          <a:latin typeface="Verdana" pitchFamily="34" charset="0"/>
                          <a:cs typeface="Arial" charset="0"/>
                        </a:rPr>
                        <a:t>تمهيد</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تسميع النص</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ملاحظة الصورة</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قراءة نموذجية</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قراءات فردية</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شرح المفردات</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أسئلة الفهم</a:t>
                      </a:r>
                      <a:endParaRPr kumimoji="0" lang="fr-FR" sz="2400" b="1" i="0" u="none" strike="noStrike" cap="none" normalizeH="0" baseline="0" dirty="0" smtClean="0">
                        <a:ln>
                          <a:noFill/>
                        </a:ln>
                        <a:solidFill>
                          <a:schemeClr val="tx1"/>
                        </a:solidFill>
                        <a:effectLst/>
                        <a:latin typeface="Verdana"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sng" strike="noStrike" cap="none" normalizeH="0" baseline="0" dirty="0" smtClean="0">
                          <a:ln>
                            <a:noFill/>
                          </a:ln>
                          <a:solidFill>
                            <a:srgbClr val="FF0000"/>
                          </a:solidFill>
                          <a:effectLst/>
                          <a:latin typeface="Verdana" pitchFamily="34" charset="0"/>
                          <a:cs typeface="Arial" charset="0"/>
                        </a:rPr>
                        <a:t>الحصة الثانية</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تمهيد استحضاري</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قراءة نموذجية</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قراءات فردية</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استثمار :</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تفكير</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تدريب</a:t>
                      </a:r>
                    </a:p>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تعبير</a:t>
                      </a:r>
                      <a:endParaRPr kumimoji="0" lang="fr-FR" sz="2400" b="1" i="0" u="none"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a:t>
                      </a:r>
                      <a:r>
                        <a:rPr kumimoji="0" lang="ar-MA" sz="2400" b="1" i="0" u="sng" strike="noStrike" cap="none" normalizeH="0" baseline="0" dirty="0" smtClean="0">
                          <a:ln>
                            <a:noFill/>
                          </a:ln>
                          <a:solidFill>
                            <a:srgbClr val="FF0000"/>
                          </a:solidFill>
                          <a:effectLst/>
                          <a:latin typeface="Verdana" pitchFamily="34" charset="0"/>
                          <a:cs typeface="Arial" charset="0"/>
                        </a:rPr>
                        <a:t>الحصة </a:t>
                      </a:r>
                      <a:r>
                        <a:rPr kumimoji="0" lang="ar-MA" sz="2400" b="1" i="0" u="sng" strike="noStrike" cap="none" normalizeH="0" baseline="0" dirty="0" err="1" smtClean="0">
                          <a:ln>
                            <a:noFill/>
                          </a:ln>
                          <a:solidFill>
                            <a:srgbClr val="FF0000"/>
                          </a:solidFill>
                          <a:effectLst/>
                          <a:latin typeface="Verdana" pitchFamily="34" charset="0"/>
                          <a:cs typeface="Arial" charset="0"/>
                        </a:rPr>
                        <a:t>الاولى</a:t>
                      </a:r>
                      <a:endParaRPr kumimoji="0" lang="ar-MA" sz="2400" b="1" i="0" u="sng" strike="noStrike" cap="none" normalizeH="0" baseline="0" dirty="0" smtClean="0">
                        <a:ln>
                          <a:noFill/>
                        </a:ln>
                        <a:solidFill>
                          <a:srgbClr val="FF0000"/>
                        </a:solidFill>
                        <a:effectLst/>
                        <a:latin typeface="Verdana" pitchFamily="34" charset="0"/>
                        <a:cs typeface="Arial" charset="0"/>
                      </a:endParaRP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1800" b="1" i="0" u="none" strike="noStrike" cap="none" normalizeH="0" baseline="0" dirty="0" smtClean="0">
                          <a:ln>
                            <a:noFill/>
                          </a:ln>
                          <a:solidFill>
                            <a:schemeClr val="tx1"/>
                          </a:solidFill>
                          <a:effectLst/>
                          <a:latin typeface="Verdana" pitchFamily="34" charset="0"/>
                          <a:cs typeface="Arial" charset="0"/>
                        </a:rPr>
                        <a:t>    </a:t>
                      </a:r>
                      <a:r>
                        <a:rPr kumimoji="0" lang="ar-MA" sz="2400" b="1" i="0" u="none" strike="noStrike" cap="none" normalizeH="0" baseline="0" dirty="0" smtClean="0">
                          <a:ln>
                            <a:noFill/>
                          </a:ln>
                          <a:solidFill>
                            <a:schemeClr val="tx1"/>
                          </a:solidFill>
                          <a:effectLst/>
                          <a:latin typeface="Verdana" pitchFamily="34" charset="0"/>
                          <a:cs typeface="Arial" charset="0"/>
                        </a:rPr>
                        <a:t>تمهيد</a:t>
                      </a:r>
                      <a:r>
                        <a:rPr kumimoji="0" lang="ar-MA" sz="2800" b="1" i="0" u="none" strike="noStrike" cap="none" normalizeH="0" baseline="0" dirty="0" smtClean="0">
                          <a:ln>
                            <a:noFill/>
                          </a:ln>
                          <a:solidFill>
                            <a:schemeClr val="tx1"/>
                          </a:solidFill>
                          <a:effectLst/>
                          <a:latin typeface="Verdana" pitchFamily="34" charset="0"/>
                          <a:cs typeface="Arial" charset="0"/>
                        </a:rPr>
                        <a:t>   </a:t>
                      </a:r>
                      <a:r>
                        <a:rPr kumimoji="0" lang="ar-MA" sz="2400" b="1" i="0" u="none" strike="noStrike" cap="none" normalizeH="0" baseline="0" dirty="0" smtClean="0">
                          <a:ln>
                            <a:noFill/>
                          </a:ln>
                          <a:solidFill>
                            <a:schemeClr val="tx1"/>
                          </a:solidFill>
                          <a:effectLst/>
                          <a:latin typeface="Verdana" pitchFamily="34" charset="0"/>
                          <a:cs typeface="Arial" charset="0"/>
                        </a:rPr>
                        <a:t>- تسميع النص   السؤال الانطباعي</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ملاحظة الصورة</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قراءة صامتة  -  قراءة نموذجية</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2400" b="1" i="0" u="none" strike="noStrike" cap="none" normalizeH="0" baseline="0" dirty="0" smtClean="0">
                          <a:ln>
                            <a:noFill/>
                          </a:ln>
                          <a:solidFill>
                            <a:schemeClr val="tx1"/>
                          </a:solidFill>
                          <a:effectLst/>
                          <a:latin typeface="Verdana" pitchFamily="34" charset="0"/>
                          <a:cs typeface="Arial" charset="0"/>
                        </a:rPr>
                        <a:t>    قراءات فردية  - شرح المفردات-أسئلة الفهم</a:t>
                      </a:r>
                      <a:endParaRPr kumimoji="0" lang="en-US" sz="2400" b="1" i="0" u="none" strike="noStrike" cap="none" normalizeH="0" baseline="0" dirty="0" smtClean="0">
                        <a:ln>
                          <a:noFill/>
                        </a:ln>
                        <a:solidFill>
                          <a:schemeClr val="tx1"/>
                        </a:solidFill>
                        <a:effectLst/>
                        <a:latin typeface="Verdana" pitchFamily="34" charset="0"/>
                        <a:cs typeface="Arial" charset="0"/>
                      </a:endParaRP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1" i="0" u="none" strike="noStrike" cap="none" normalizeH="0" baseline="0" dirty="0" smtClean="0">
                          <a:ln>
                            <a:noFill/>
                          </a:ln>
                          <a:solidFill>
                            <a:schemeClr val="tx1"/>
                          </a:solidFill>
                          <a:effectLst/>
                          <a:latin typeface="Verdana" pitchFamily="34" charset="0"/>
                          <a:cs typeface="Arial" charset="0"/>
                        </a:rPr>
                        <a:t>    </a:t>
                      </a:r>
                      <a:endParaRPr kumimoji="0" lang="fr-FR" sz="2800" b="1" i="0" u="none"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34921374"/>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lgn="r" fontAlgn="auto">
              <a:spcBef>
                <a:spcPts val="0"/>
              </a:spcBef>
              <a:spcAft>
                <a:spcPts val="0"/>
              </a:spcAft>
              <a:buClrTx/>
              <a:buNone/>
            </a:pPr>
            <a:r>
              <a:rPr lang="ar-MA" sz="2400" b="1" u="sng" kern="1200" dirty="0">
                <a:solidFill>
                  <a:srgbClr val="C00000"/>
                </a:solidFill>
                <a:latin typeface="Calibri"/>
                <a:cs typeface="Arial"/>
              </a:rPr>
              <a:t>تصفية الصعوبات </a:t>
            </a:r>
            <a:r>
              <a:rPr lang="ar-MA" sz="2400" b="1" u="sng" kern="1200" dirty="0" smtClean="0">
                <a:solidFill>
                  <a:srgbClr val="C00000"/>
                </a:solidFill>
                <a:latin typeface="Calibri"/>
                <a:cs typeface="Arial"/>
              </a:rPr>
              <a:t>القرائية بالمستوى الأول:</a:t>
            </a:r>
            <a:endParaRPr lang="ar-MA" sz="2400" b="1" u="sng" kern="1200" dirty="0">
              <a:solidFill>
                <a:srgbClr val="C00000"/>
              </a:solidFill>
              <a:latin typeface="Calibri"/>
              <a:cs typeface="Arial"/>
            </a:endParaRPr>
          </a:p>
          <a:p>
            <a:pPr marL="533400" lvl="0" algn="r" rtl="1" fontAlgn="auto">
              <a:lnSpc>
                <a:spcPct val="80000"/>
              </a:lnSpc>
              <a:spcAft>
                <a:spcPts val="0"/>
              </a:spcAft>
              <a:buClrTx/>
              <a:buNone/>
            </a:pPr>
            <a:endParaRPr lang="ar-MA" sz="2600" kern="1200" dirty="0">
              <a:solidFill>
                <a:prstClr val="black"/>
              </a:solidFill>
              <a:latin typeface="Calibri"/>
              <a:cs typeface="Arial"/>
            </a:endParaRPr>
          </a:p>
          <a:p>
            <a:pPr marL="533400" lvl="0" algn="r" rtl="1" fontAlgn="auto">
              <a:lnSpc>
                <a:spcPct val="80000"/>
              </a:lnSpc>
              <a:spcAft>
                <a:spcPts val="0"/>
              </a:spcAft>
              <a:buClrTx/>
              <a:buFont typeface="Arial" pitchFamily="34" charset="0"/>
              <a:buChar char="•"/>
            </a:pPr>
            <a:r>
              <a:rPr lang="ar-MA" sz="2200" b="1" kern="1200" dirty="0">
                <a:solidFill>
                  <a:prstClr val="black"/>
                </a:solidFill>
                <a:latin typeface="Calibri"/>
                <a:cs typeface="Arial"/>
              </a:rPr>
              <a:t>قد تعترض متعلمي هذا المستوى صعوبات قرائية يجدر بالمدرس تذليلها مثل :</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تعدد صور الحرف الواحد وأشكاله في أول الكلمة و في وسطها و في أخرها كالعين </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ارتباك المتعلمين أمام الحروف التي تنطق و لا تكتب أو تكتب و لا تنطق</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ارتباك المتعلمين في أداء معاني الجمل من حيث الوقوف المناسب في المكان المناسب (علامات الترقيم ) و النبرة و التنغيم المتعلق ببعض الأساليب كالاستفهام و التعجب...</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الإبدال , أي وضع حرف مكان أخر كأن يقرأ  "سمشا"  مكان  "شمسا"...</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القراءة المتقطعة و يكون ذلك نتيجة عدم احترام علامات الترقيم...</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عدم التمييز بين الحركات صوتيا, كأن ينطق المتعلم الضمة فتحة</a:t>
            </a:r>
          </a:p>
          <a:p>
            <a:pPr marL="533400" lvl="0" algn="just" rtl="1" fontAlgn="auto">
              <a:lnSpc>
                <a:spcPct val="80000"/>
              </a:lnSpc>
              <a:spcAft>
                <a:spcPts val="0"/>
              </a:spcAft>
              <a:buClr>
                <a:prstClr val="black"/>
              </a:buClr>
              <a:buNone/>
            </a:pPr>
            <a:r>
              <a:rPr lang="ar-MA" sz="2200" b="1" kern="1200" dirty="0">
                <a:solidFill>
                  <a:prstClr val="black"/>
                </a:solidFill>
                <a:latin typeface="Calibri"/>
                <a:cs typeface="Arial"/>
              </a:rPr>
              <a:t>      و الكسرة </a:t>
            </a:r>
            <a:r>
              <a:rPr lang="ar-MA" sz="2200" b="1" kern="1200" dirty="0" smtClean="0">
                <a:solidFill>
                  <a:prstClr val="black"/>
                </a:solidFill>
                <a:latin typeface="Calibri"/>
                <a:cs typeface="Arial"/>
              </a:rPr>
              <a:t>ضمة، وكذلك </a:t>
            </a:r>
            <a:r>
              <a:rPr lang="ar-MA" sz="2200" b="1" kern="1200" dirty="0">
                <a:solidFill>
                  <a:prstClr val="black"/>
                </a:solidFill>
                <a:latin typeface="Calibri"/>
                <a:cs typeface="Arial"/>
              </a:rPr>
              <a:t>التنوين(الاختلاط بين تنوين الرفع مع تنوين الفتح)</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مشكل الهمزات التي تكتب على السطر أو فوق الألف ...</a:t>
            </a:r>
          </a:p>
          <a:p>
            <a:pPr marL="998538" lvl="1" algn="just" rtl="1" fontAlgn="auto">
              <a:lnSpc>
                <a:spcPct val="80000"/>
              </a:lnSpc>
              <a:spcAft>
                <a:spcPts val="0"/>
              </a:spcAft>
              <a:buClr>
                <a:prstClr val="black"/>
              </a:buClr>
              <a:buFont typeface="Wingdings" pitchFamily="2" charset="2"/>
              <a:buChar char="q"/>
            </a:pPr>
            <a:r>
              <a:rPr lang="ar-MA" sz="2200" b="1" kern="1200" dirty="0">
                <a:solidFill>
                  <a:prstClr val="black"/>
                </a:solidFill>
                <a:latin typeface="Calibri"/>
                <a:ea typeface="+mn-ea"/>
                <a:cs typeface="Arial"/>
              </a:rPr>
              <a:t>مشكلة " ال " للتعريف ( الشمسية و القمرية</a:t>
            </a:r>
            <a:r>
              <a:rPr lang="ar-MA" sz="2200" kern="1200" dirty="0">
                <a:solidFill>
                  <a:prstClr val="black"/>
                </a:solidFill>
                <a:latin typeface="Calibri"/>
                <a:ea typeface="+mn-ea"/>
                <a:cs typeface="Arial"/>
              </a:rPr>
              <a:t> )</a:t>
            </a:r>
            <a:endParaRPr lang="fr-FR" sz="2200" kern="1200" dirty="0">
              <a:solidFill>
                <a:prstClr val="black"/>
              </a:solidFill>
              <a:latin typeface="Calibri"/>
              <a:ea typeface="+mn-ea"/>
              <a:cs typeface="+mn-cs"/>
            </a:endParaRPr>
          </a:p>
          <a:p>
            <a:pPr marL="0" indent="0" algn="r" rtl="1">
              <a:buNone/>
            </a:pPr>
            <a:endParaRPr lang="fr-FR" dirty="0"/>
          </a:p>
        </p:txBody>
      </p:sp>
    </p:spTree>
    <p:extLst>
      <p:ext uri="{BB962C8B-B14F-4D97-AF65-F5344CB8AC3E}">
        <p14:creationId xmlns:p14="http://schemas.microsoft.com/office/powerpoint/2010/main" val="38107035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571472" y="214290"/>
            <a:ext cx="7929618" cy="642917"/>
          </a:xfrm>
          <a:prstGeom prst="rect">
            <a:avLst/>
          </a:prstGeom>
          <a:noFill/>
        </p:spPr>
        <p:txBody>
          <a:bodyPr vert="horz" anchor="ctr">
            <a:normAutofit/>
            <a:scene3d>
              <a:camera prst="orthographicFront"/>
              <a:lightRig rig="soft" dir="t"/>
            </a:scene3d>
            <a:sp3d prstMaterial="softEdge">
              <a:bevelT w="25400" h="25400"/>
            </a:sp3d>
          </a:bodyPr>
          <a:lstStyle/>
          <a:p>
            <a:pPr algn="ctr" rtl="1" fontAlgn="auto">
              <a:spcAft>
                <a:spcPts val="0"/>
              </a:spcAft>
              <a:buFont typeface="Georgia" pitchFamily="18" charset="0"/>
              <a:buNone/>
              <a:defRPr/>
            </a:pPr>
            <a:r>
              <a:rPr lang="ar-MA" sz="3600" b="1" spc="50" dirty="0" smtClean="0">
                <a:ln w="11430"/>
                <a:solidFill>
                  <a:srgbClr val="FFFF00"/>
                </a:solidFill>
                <a:effectLst>
                  <a:outerShdw blurRad="76200" dist="50800" dir="5400000" algn="tl" rotWithShape="0">
                    <a:srgbClr val="000000">
                      <a:alpha val="65000"/>
                    </a:srgbClr>
                  </a:outerShdw>
                </a:effectLst>
              </a:rPr>
              <a:t>المستوى الثاني</a:t>
            </a:r>
            <a:endParaRPr lang="fr-FR" sz="3600" b="1" spc="50" dirty="0">
              <a:ln w="11430"/>
              <a:solidFill>
                <a:srgbClr val="FFFF00"/>
              </a:solidFill>
              <a:effectLst>
                <a:outerShdw blurRad="76200" dist="50800" dir="5400000" algn="tl" rotWithShape="0">
                  <a:srgbClr val="000000">
                    <a:alpha val="65000"/>
                  </a:srgbClr>
                </a:outerShdw>
              </a:effectLst>
              <a:cs typeface="Arial" charset="0"/>
            </a:endParaRPr>
          </a:p>
        </p:txBody>
      </p:sp>
      <p:sp>
        <p:nvSpPr>
          <p:cNvPr id="7" name="ZoneTexte 6"/>
          <p:cNvSpPr txBox="1"/>
          <p:nvPr/>
        </p:nvSpPr>
        <p:spPr>
          <a:xfrm>
            <a:off x="179512" y="1000108"/>
            <a:ext cx="8321578" cy="2105192"/>
          </a:xfrm>
          <a:prstGeom prst="rect">
            <a:avLst/>
          </a:prstGeom>
          <a:noFill/>
        </p:spPr>
        <p:txBody>
          <a:bodyPr wrap="square" rtlCol="0">
            <a:spAutoFit/>
          </a:bodyPr>
          <a:lstStyle/>
          <a:p>
            <a:pPr marL="609600" marR="0" lvl="0" indent="-609600" algn="ctr" defTabSz="914400" rtl="1" eaLnBrk="1" fontAlgn="auto" latinLnBrk="0" hangingPunct="1">
              <a:lnSpc>
                <a:spcPct val="70000"/>
              </a:lnSpc>
              <a:spcBef>
                <a:spcPts val="0"/>
              </a:spcBef>
              <a:spcAft>
                <a:spcPts val="0"/>
              </a:spcAft>
              <a:buClrTx/>
              <a:buSzTx/>
              <a:buFont typeface="Wingdings" pitchFamily="2" charset="2"/>
              <a:buNone/>
              <a:tabLst/>
              <a:defRPr/>
            </a:pPr>
            <a:r>
              <a:rPr lang="ar-MA" sz="2400" b="1" u="sng" dirty="0" smtClean="0">
                <a:solidFill>
                  <a:srgbClr val="C00000"/>
                </a:solidFill>
                <a:latin typeface="Calibri"/>
              </a:rPr>
              <a:t> منهجية تقديم الدرس القرائي :</a:t>
            </a:r>
            <a:endParaRPr lang="ar-MA" b="1" u="sng" kern="0" dirty="0">
              <a:solidFill>
                <a:sysClr val="windowText" lastClr="000000"/>
              </a:solidFill>
              <a:latin typeface="Arial Unicode MS" pitchFamily="34" charset="-128"/>
              <a:ea typeface="Majalla UI"/>
              <a:cs typeface="Arial Unicode MS" pitchFamily="34" charset="-128"/>
            </a:endParaRPr>
          </a:p>
          <a:p>
            <a:pPr marL="342900" marR="0" lvl="0" indent="-342900" algn="r" defTabSz="914400" rtl="1" eaLnBrk="1" fontAlgn="auto" latinLnBrk="0" hangingPunct="1">
              <a:lnSpc>
                <a:spcPct val="100000"/>
              </a:lnSpc>
              <a:spcBef>
                <a:spcPts val="0"/>
              </a:spcBef>
              <a:spcAft>
                <a:spcPts val="0"/>
              </a:spcAft>
              <a:buClrTx/>
              <a:buSzTx/>
              <a:buFont typeface="Wingdings" pitchFamily="2" charset="2"/>
              <a:buChar char="v"/>
              <a:tabLst/>
              <a:defRPr/>
            </a:pPr>
            <a:r>
              <a:rPr lang="ar-MA" kern="0" dirty="0">
                <a:solidFill>
                  <a:sysClr val="windowText" lastClr="000000"/>
                </a:solidFill>
                <a:latin typeface="Arial"/>
                <a:ea typeface="Majalla UI"/>
              </a:rPr>
              <a:t>تستغل الوحدة الأولى لتقديم نص واحد كل أسبوع، ثم تليه دروس تصفية الصعوبات.</a:t>
            </a:r>
          </a:p>
          <a:p>
            <a:pPr marL="342900" marR="0" lvl="0" indent="-342900" algn="r" defTabSz="914400" rtl="1" eaLnBrk="1" fontAlgn="auto" latinLnBrk="0" hangingPunct="1">
              <a:lnSpc>
                <a:spcPct val="100000"/>
              </a:lnSpc>
              <a:spcBef>
                <a:spcPts val="0"/>
              </a:spcBef>
              <a:spcAft>
                <a:spcPts val="0"/>
              </a:spcAft>
              <a:buClrTx/>
              <a:buSzTx/>
              <a:buFont typeface="Wingdings" pitchFamily="2" charset="2"/>
              <a:buChar char="v"/>
              <a:tabLst/>
              <a:defRPr/>
            </a:pPr>
            <a:r>
              <a:rPr lang="ar-MA" kern="0" dirty="0">
                <a:solidFill>
                  <a:sysClr val="windowText" lastClr="000000"/>
                </a:solidFill>
                <a:latin typeface="Arial"/>
                <a:ea typeface="Majalla UI"/>
              </a:rPr>
              <a:t>أما الوحدات من 2 إلى 8 تقدم نصوص نثرية وشعرية.</a:t>
            </a:r>
          </a:p>
          <a:p>
            <a:pPr marL="342900" marR="0" lvl="0" indent="-342900" algn="r" defTabSz="914400" rtl="1" eaLnBrk="1" fontAlgn="auto" latinLnBrk="0" hangingPunct="1">
              <a:lnSpc>
                <a:spcPct val="100000"/>
              </a:lnSpc>
              <a:spcBef>
                <a:spcPts val="0"/>
              </a:spcBef>
              <a:spcAft>
                <a:spcPts val="0"/>
              </a:spcAft>
              <a:buClrTx/>
              <a:buSzTx/>
              <a:buFont typeface="Wingdings" pitchFamily="2" charset="2"/>
              <a:buChar char="v"/>
              <a:tabLst/>
              <a:defRPr/>
            </a:pPr>
            <a:r>
              <a:rPr lang="ar-MA" kern="0" dirty="0">
                <a:solidFill>
                  <a:sysClr val="windowText" lastClr="000000"/>
                </a:solidFill>
                <a:latin typeface="Arial"/>
                <a:ea typeface="Majalla UI"/>
              </a:rPr>
              <a:t>تركز القراءة ابتداء من هذه السنة على أهمية  المعنى الحقيقي للفعل القرائي.</a:t>
            </a:r>
          </a:p>
          <a:p>
            <a:pPr marL="342900" marR="0" lvl="0" indent="-342900" algn="r" defTabSz="914400" rtl="1" eaLnBrk="1" fontAlgn="auto" latinLnBrk="0" hangingPunct="1">
              <a:lnSpc>
                <a:spcPct val="100000"/>
              </a:lnSpc>
              <a:spcBef>
                <a:spcPts val="0"/>
              </a:spcBef>
              <a:spcAft>
                <a:spcPts val="0"/>
              </a:spcAft>
              <a:buClrTx/>
              <a:buSzTx/>
              <a:buFont typeface="Wingdings" pitchFamily="2" charset="2"/>
              <a:buChar char="v"/>
              <a:tabLst/>
              <a:defRPr/>
            </a:pPr>
            <a:r>
              <a:rPr lang="ar-MA" kern="0" dirty="0">
                <a:solidFill>
                  <a:sysClr val="windowText" lastClr="000000"/>
                </a:solidFill>
                <a:latin typeface="Arial"/>
                <a:ea typeface="Majalla UI"/>
              </a:rPr>
              <a:t>النصوص التي تدرس في هذه السنة: النص الوظيفي،النص التكميلي،النص الشعري،النص </a:t>
            </a:r>
            <a:r>
              <a:rPr lang="ar-MA" kern="0" dirty="0" smtClean="0">
                <a:solidFill>
                  <a:sysClr val="windowText" lastClr="000000"/>
                </a:solidFill>
                <a:latin typeface="Arial"/>
                <a:ea typeface="Majalla UI"/>
              </a:rPr>
              <a:t>الحكائي</a:t>
            </a:r>
            <a:r>
              <a:rPr lang="ar-MA" sz="2400" b="1" u="sng" dirty="0">
                <a:solidFill>
                  <a:srgbClr val="C00000"/>
                </a:solidFill>
                <a:latin typeface="Calibri"/>
              </a:rPr>
              <a:t>.</a:t>
            </a:r>
            <a:endParaRPr lang="ar-MA" b="1" u="sng" dirty="0" smtClean="0">
              <a:solidFill>
                <a:srgbClr val="C00000"/>
              </a:solidFill>
              <a:latin typeface="Calibri"/>
            </a:endParaRPr>
          </a:p>
          <a:p>
            <a:pPr algn="r" fontAlgn="auto">
              <a:spcBef>
                <a:spcPts val="0"/>
              </a:spcBef>
              <a:spcAft>
                <a:spcPts val="0"/>
              </a:spcAft>
            </a:pPr>
            <a:endParaRPr lang="ar-MA" b="1" u="sng" dirty="0" smtClean="0">
              <a:solidFill>
                <a:srgbClr val="C00000"/>
              </a:solidFill>
              <a:latin typeface="Calibri"/>
            </a:endParaRPr>
          </a:p>
          <a:p>
            <a:pPr rtl="1" fontAlgn="auto">
              <a:spcBef>
                <a:spcPts val="0"/>
              </a:spcBef>
              <a:spcAft>
                <a:spcPts val="0"/>
              </a:spcAft>
            </a:pPr>
            <a:endParaRPr lang="fr-FR" dirty="0">
              <a:solidFill>
                <a:prstClr val="black"/>
              </a:solidFill>
              <a:latin typeface="Calibri"/>
            </a:endParaRPr>
          </a:p>
        </p:txBody>
      </p:sp>
      <p:graphicFrame>
        <p:nvGraphicFramePr>
          <p:cNvPr id="9" name="Group 40"/>
          <p:cNvGraphicFramePr>
            <a:graphicFrameLocks noGrp="1"/>
          </p:cNvGraphicFramePr>
          <p:nvPr>
            <p:ph type="tbl" idx="1"/>
            <p:extLst>
              <p:ext uri="{D42A27DB-BD31-4B8C-83A1-F6EECF244321}">
                <p14:modId xmlns:p14="http://schemas.microsoft.com/office/powerpoint/2010/main" val="1688556354"/>
              </p:ext>
            </p:extLst>
          </p:nvPr>
        </p:nvGraphicFramePr>
        <p:xfrm>
          <a:off x="179511" y="2636912"/>
          <a:ext cx="8640960" cy="3838253"/>
        </p:xfrm>
        <a:graphic>
          <a:graphicData uri="http://schemas.openxmlformats.org/drawingml/2006/table">
            <a:tbl>
              <a:tblPr/>
              <a:tblGrid>
                <a:gridCol w="2880320"/>
                <a:gridCol w="2880320"/>
                <a:gridCol w="2880320"/>
              </a:tblGrid>
              <a:tr h="454973">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1800" b="1" i="0" u="none" strike="noStrike" cap="none" normalizeH="0" baseline="0" dirty="0" smtClean="0">
                          <a:ln>
                            <a:noFill/>
                          </a:ln>
                          <a:solidFill>
                            <a:schemeClr val="tx1"/>
                          </a:solidFill>
                          <a:effectLst/>
                          <a:latin typeface="Verdana" pitchFamily="34" charset="0"/>
                          <a:cs typeface="Arial" charset="0"/>
                        </a:rPr>
                        <a:t>شعرية</a:t>
                      </a:r>
                      <a:r>
                        <a:rPr kumimoji="0" lang="fr-FR" sz="1800" b="0" i="0" u="none" strike="noStrike" cap="none" normalizeH="0" baseline="0" dirty="0" smtClean="0">
                          <a:ln>
                            <a:noFill/>
                          </a:ln>
                          <a:solidFill>
                            <a:schemeClr val="tx1"/>
                          </a:solidFill>
                          <a:effectLst/>
                          <a:latin typeface="Verdana" pitchFamily="34"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1800" b="1" i="0" u="none" strike="noStrike" cap="none" normalizeH="0" baseline="0" dirty="0" smtClean="0">
                          <a:ln>
                            <a:noFill/>
                          </a:ln>
                          <a:solidFill>
                            <a:schemeClr val="tx1"/>
                          </a:solidFill>
                          <a:effectLst/>
                          <a:latin typeface="Verdana" pitchFamily="34" charset="0"/>
                          <a:cs typeface="Arial" charset="0"/>
                        </a:rPr>
                        <a:t>عادية / وظيفية</a:t>
                      </a:r>
                      <a:r>
                        <a:rPr kumimoji="0" lang="fr-FR" sz="1800" b="0" i="0" u="none" strike="noStrike" cap="none" normalizeH="0" baseline="0" dirty="0" smtClean="0">
                          <a:ln>
                            <a:noFill/>
                          </a:ln>
                          <a:solidFill>
                            <a:schemeClr val="tx1"/>
                          </a:solidFill>
                          <a:effectLst/>
                          <a:latin typeface="Verdana" pitchFamily="34" charset="0"/>
                          <a:cs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
                          <a:schemeClr val="accent2"/>
                        </a:buClr>
                        <a:buSzTx/>
                        <a:buFont typeface="Wingdings" pitchFamily="2" charset="2"/>
                        <a:buNone/>
                        <a:tabLst/>
                      </a:pPr>
                      <a:r>
                        <a:rPr kumimoji="0" lang="ar-MA" sz="1800" b="1" i="0" u="none" strike="noStrike" cap="none" normalizeH="0" baseline="0" dirty="0" smtClean="0">
                          <a:ln>
                            <a:noFill/>
                          </a:ln>
                          <a:solidFill>
                            <a:schemeClr val="tx1"/>
                          </a:solidFill>
                          <a:effectLst/>
                          <a:latin typeface="Verdana" pitchFamily="34" charset="0"/>
                          <a:cs typeface="Arial" charset="0"/>
                        </a:rPr>
                        <a:t>نصوص الانطلاق</a:t>
                      </a:r>
                      <a:r>
                        <a:rPr kumimoji="0" lang="fr-FR" sz="1800" b="0" i="0" u="none" strike="noStrike" cap="none" normalizeH="0" baseline="0" dirty="0" smtClean="0">
                          <a:ln>
                            <a:noFill/>
                          </a:ln>
                          <a:solidFill>
                            <a:schemeClr val="tx1"/>
                          </a:solidFill>
                          <a:effectLst/>
                          <a:latin typeface="Verdana" pitchFamily="34"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9443">
                <a:tc>
                  <a:txBody>
                    <a:bodyPr/>
                    <a:lstStyle/>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نصوص شعرية بسيطة التعبير</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و متنوعة المواضيع</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sng" strike="noStrike" cap="none" normalizeH="0" baseline="0" dirty="0" smtClean="0">
                          <a:ln>
                            <a:noFill/>
                          </a:ln>
                          <a:solidFill>
                            <a:schemeClr val="tx1"/>
                          </a:solidFill>
                          <a:effectLst>
                            <a:outerShdw blurRad="38100" dist="38100" dir="2700000" algn="tl">
                              <a:srgbClr val="000000">
                                <a:alpha val="43137"/>
                              </a:srgbClr>
                            </a:outerShdw>
                          </a:effectLst>
                          <a:latin typeface="Verdana" pitchFamily="34" charset="0"/>
                          <a:cs typeface="Arial" charset="0"/>
                        </a:rPr>
                        <a:t>تقدم في حصتين </a:t>
                      </a:r>
                      <a:r>
                        <a:rPr kumimoji="0" lang="ar-MA" sz="1400" b="1" i="0" u="none" strike="noStrike" cap="none" normalizeH="0" baseline="0" dirty="0" smtClean="0">
                          <a:ln>
                            <a:noFill/>
                          </a:ln>
                          <a:solidFill>
                            <a:schemeClr val="tx1"/>
                          </a:solidFill>
                          <a:effectLst/>
                          <a:latin typeface="Verdana" pitchFamily="34" charset="0"/>
                          <a:cs typeface="Arial" charset="0"/>
                        </a:rPr>
                        <a:t>:</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1- تمهيد</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تسميع النص</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القراءة : قراءات فردية</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2 – التذكير</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قراءة النص </a:t>
                      </a:r>
                      <a:r>
                        <a:rPr kumimoji="0" lang="ar-MA" sz="1400" b="1" i="0" u="none" strike="noStrike" cap="none" normalizeH="0" baseline="0" dirty="0" err="1" smtClean="0">
                          <a:ln>
                            <a:noFill/>
                          </a:ln>
                          <a:solidFill>
                            <a:schemeClr val="tx1"/>
                          </a:solidFill>
                          <a:effectLst/>
                          <a:latin typeface="Verdana" pitchFamily="34" charset="0"/>
                          <a:cs typeface="Arial" charset="0"/>
                        </a:rPr>
                        <a:t>و</a:t>
                      </a:r>
                      <a:r>
                        <a:rPr kumimoji="0" lang="ar-MA" sz="1400" b="1" i="0" u="none" strike="noStrike" cap="none" normalizeH="0" baseline="0" dirty="0" smtClean="0">
                          <a:ln>
                            <a:noFill/>
                          </a:ln>
                          <a:solidFill>
                            <a:schemeClr val="tx1"/>
                          </a:solidFill>
                          <a:effectLst/>
                          <a:latin typeface="Verdana" pitchFamily="34" charset="0"/>
                          <a:cs typeface="Arial" charset="0"/>
                        </a:rPr>
                        <a:t> فهمه</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تحفيظ النص</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واستظهار أولي</a:t>
                      </a:r>
                      <a:endParaRPr kumimoji="0" lang="ar-MA" sz="1400" b="1" i="0" u="sng"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sng" strike="noStrike" cap="none" normalizeH="0" baseline="0" dirty="0" smtClean="0">
                          <a:ln>
                            <a:noFill/>
                          </a:ln>
                          <a:solidFill>
                            <a:schemeClr val="tx1"/>
                          </a:solidFill>
                          <a:effectLst/>
                          <a:latin typeface="Verdana" pitchFamily="34" charset="0"/>
                          <a:cs typeface="Arial" charset="0"/>
                        </a:rPr>
                        <a:t>أهدافها :</a:t>
                      </a:r>
                      <a:r>
                        <a:rPr kumimoji="0" lang="ar-MA" sz="1400" b="1" i="0" u="none" strike="noStrike" cap="none" normalizeH="0" baseline="0" dirty="0" smtClean="0">
                          <a:ln>
                            <a:noFill/>
                          </a:ln>
                          <a:solidFill>
                            <a:schemeClr val="tx1"/>
                          </a:solidFill>
                          <a:effectLst/>
                          <a:latin typeface="Verdana" pitchFamily="34" charset="0"/>
                          <a:cs typeface="Arial" charset="0"/>
                        </a:rPr>
                        <a:t>  اكتساب رصيد أدبي في إطاره البسيط للمتعلم و تعويد سمعه على تذوق إيقاع النصوص الشعرية.</a:t>
                      </a:r>
                      <a:r>
                        <a:rPr kumimoji="0" lang="fr-FR" sz="2800" b="0" i="0" u="none" strike="noStrike" cap="none" normalizeH="0" baseline="0" dirty="0" smtClean="0">
                          <a:ln>
                            <a:noFill/>
                          </a:ln>
                          <a:solidFill>
                            <a:schemeClr val="tx1"/>
                          </a:solidFill>
                          <a:effectLst/>
                          <a:latin typeface="Verdana" pitchFamily="34"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600" b="1" i="0" u="none" strike="noStrike" cap="none" normalizeH="0" baseline="0" dirty="0" smtClean="0">
                          <a:ln>
                            <a:noFill/>
                          </a:ln>
                          <a:solidFill>
                            <a:schemeClr val="tx1"/>
                          </a:solidFill>
                          <a:effectLst/>
                          <a:latin typeface="Verdana" pitchFamily="34" charset="0"/>
                          <a:cs typeface="Arial" charset="0"/>
                        </a:rPr>
                        <a:t>نصوص أطول نسبيا من نصوص الانطلاق</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600" b="1" i="0" u="sng" strike="noStrike" cap="none" normalizeH="0" baseline="0" dirty="0" smtClean="0">
                          <a:ln>
                            <a:noFill/>
                          </a:ln>
                          <a:solidFill>
                            <a:schemeClr val="tx1"/>
                          </a:solidFill>
                          <a:effectLst/>
                          <a:latin typeface="Verdana" pitchFamily="34" charset="0"/>
                          <a:cs typeface="Arial" charset="0"/>
                        </a:rPr>
                        <a:t>تقدم في حصتين :</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600" b="1" i="0" u="none" strike="noStrike" cap="none" normalizeH="0" baseline="0" dirty="0" smtClean="0">
                          <a:ln>
                            <a:noFill/>
                          </a:ln>
                          <a:solidFill>
                            <a:schemeClr val="tx1"/>
                          </a:solidFill>
                          <a:effectLst/>
                          <a:latin typeface="Verdana" pitchFamily="34" charset="0"/>
                          <a:cs typeface="Arial" charset="0"/>
                        </a:rPr>
                        <a:t>1- تمهيد</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600" b="1" i="0" u="none" strike="noStrike" cap="none" normalizeH="0" baseline="0" dirty="0" smtClean="0">
                          <a:ln>
                            <a:noFill/>
                          </a:ln>
                          <a:solidFill>
                            <a:schemeClr val="tx1"/>
                          </a:solidFill>
                          <a:effectLst/>
                          <a:latin typeface="Verdana" pitchFamily="34" charset="0"/>
                          <a:cs typeface="Arial" charset="0"/>
                        </a:rPr>
                        <a:t>- تسميع النص</a:t>
                      </a:r>
                    </a:p>
                    <a:p>
                      <a:pPr marL="0" marR="0" lvl="0" indent="0" algn="ctr" defTabSz="914400" rtl="1" eaLnBrk="1" fontAlgn="base" latinLnBrk="0" hangingPunct="1">
                        <a:lnSpc>
                          <a:spcPct val="100000"/>
                        </a:lnSpc>
                        <a:spcBef>
                          <a:spcPts val="0"/>
                        </a:spcBef>
                        <a:spcAft>
                          <a:spcPct val="0"/>
                        </a:spcAft>
                        <a:buClr>
                          <a:schemeClr val="accent2"/>
                        </a:buClr>
                        <a:buSzTx/>
                        <a:buFontTx/>
                        <a:buChar char="-"/>
                        <a:tabLst/>
                      </a:pPr>
                      <a:r>
                        <a:rPr kumimoji="0" lang="ar-MA" sz="1600" b="1" i="0" u="none" strike="noStrike" cap="none" normalizeH="0" baseline="0" dirty="0" smtClean="0">
                          <a:ln>
                            <a:noFill/>
                          </a:ln>
                          <a:solidFill>
                            <a:schemeClr val="tx1"/>
                          </a:solidFill>
                          <a:effectLst/>
                          <a:latin typeface="Verdana" pitchFamily="34" charset="0"/>
                          <a:cs typeface="Arial" charset="0"/>
                        </a:rPr>
                        <a:t>القراءة : قراءات فردية</a:t>
                      </a:r>
                      <a:endParaRPr kumimoji="0" lang="fr-FR" sz="1600" b="1" i="0" u="none"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Tx/>
                        <a:buChar char="-"/>
                        <a:tabLst/>
                      </a:pPr>
                      <a:r>
                        <a:rPr kumimoji="0" lang="ar-MA" sz="1600" b="1" i="0" u="none" strike="noStrike" cap="none" normalizeH="0" baseline="0" dirty="0" smtClean="0">
                          <a:ln>
                            <a:noFill/>
                          </a:ln>
                          <a:solidFill>
                            <a:schemeClr val="tx1"/>
                          </a:solidFill>
                          <a:effectLst/>
                          <a:latin typeface="Verdana" pitchFamily="34" charset="0"/>
                          <a:cs typeface="Arial" charset="0"/>
                        </a:rPr>
                        <a:t>   2- شرح,فهم , تفكير تدريب شرح و بحث</a:t>
                      </a:r>
                      <a:endParaRPr kumimoji="0" lang="ar-MA" sz="1600" b="1" i="0" u="sng"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600" b="1" i="0" u="sng" strike="noStrike" cap="none" normalizeH="0" baseline="0" dirty="0" smtClean="0">
                          <a:ln>
                            <a:noFill/>
                          </a:ln>
                          <a:solidFill>
                            <a:schemeClr val="tx1"/>
                          </a:solidFill>
                          <a:effectLst/>
                          <a:latin typeface="Verdana" pitchFamily="34" charset="0"/>
                          <a:cs typeface="Arial" charset="0"/>
                        </a:rPr>
                        <a:t>أهدافها :</a:t>
                      </a:r>
                      <a:r>
                        <a:rPr kumimoji="0" lang="ar-MA" sz="1600" b="1" i="0" u="none" strike="noStrike" cap="none" normalizeH="0" baseline="0" dirty="0" smtClean="0">
                          <a:ln>
                            <a:noFill/>
                          </a:ln>
                          <a:solidFill>
                            <a:schemeClr val="tx1"/>
                          </a:solidFill>
                          <a:effectLst/>
                          <a:latin typeface="Verdana" pitchFamily="34" charset="0"/>
                          <a:cs typeface="Arial" charset="0"/>
                        </a:rPr>
                        <a:t>  إغناء رصيد المتعلم اللغوي و المعرفي.</a:t>
                      </a:r>
                      <a:endParaRPr kumimoji="0" lang="en-US" sz="1600" b="1" i="0" u="none"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600" b="1" i="0" u="none" strike="noStrike" cap="none" normalizeH="0" baseline="0" dirty="0" smtClean="0">
                          <a:ln>
                            <a:noFill/>
                          </a:ln>
                          <a:solidFill>
                            <a:schemeClr val="tx1"/>
                          </a:solidFill>
                          <a:effectLst/>
                          <a:latin typeface="Verdana" pitchFamily="34" charset="0"/>
                          <a:cs typeface="Arial" charset="0"/>
                        </a:rPr>
                        <a:t>تعزيز الدور الوظيفي لنصوص الانطلاق</a:t>
                      </a:r>
                      <a:r>
                        <a:rPr kumimoji="0" lang="fr-FR" sz="2800" b="0" i="0" u="none" strike="noStrike" cap="none" normalizeH="0" baseline="0" dirty="0" smtClean="0">
                          <a:ln>
                            <a:noFill/>
                          </a:ln>
                          <a:solidFill>
                            <a:schemeClr val="tx1"/>
                          </a:solidFill>
                          <a:effectLst/>
                          <a:latin typeface="Verdana" pitchFamily="34" charset="0"/>
                          <a:cs typeface="Arial" charset="0"/>
                        </a:rPr>
                        <a:t> ...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نثرية قصيرة مرتبطة بمجال دروس التعبير.</a:t>
                      </a:r>
                      <a:endParaRPr kumimoji="0" lang="ar-MA" sz="1400" b="1" i="0" u="sng"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sng" strike="noStrike" cap="none" normalizeH="0" baseline="0" dirty="0" smtClean="0">
                          <a:ln>
                            <a:noFill/>
                          </a:ln>
                          <a:solidFill>
                            <a:schemeClr val="tx1"/>
                          </a:solidFill>
                          <a:effectLst/>
                          <a:latin typeface="Verdana" pitchFamily="34" charset="0"/>
                          <a:cs typeface="Arial" charset="0"/>
                        </a:rPr>
                        <a:t>تقدم في حصة واحدة:</a:t>
                      </a:r>
                      <a:endParaRPr kumimoji="0" lang="ar-MA" sz="1400" b="1" i="0" u="none"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تمهيد</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تسميع النص</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 القراءة : قراءة المدرس</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قراءات فردية</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الفهم</a:t>
                      </a: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none" strike="noStrike" cap="none" normalizeH="0" baseline="0" dirty="0" smtClean="0">
                          <a:ln>
                            <a:noFill/>
                          </a:ln>
                          <a:solidFill>
                            <a:schemeClr val="tx1"/>
                          </a:solidFill>
                          <a:effectLst/>
                          <a:latin typeface="Verdana" pitchFamily="34" charset="0"/>
                          <a:cs typeface="Arial" charset="0"/>
                        </a:rPr>
                        <a:t>فهم  مضمون النص</a:t>
                      </a:r>
                      <a:endParaRPr kumimoji="0" lang="en-US" sz="1400" b="1" i="0" u="sng"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ar-MA" sz="1400" b="1" i="0" u="sng" strike="noStrike" cap="none" normalizeH="0" baseline="0" dirty="0" smtClean="0">
                          <a:ln>
                            <a:noFill/>
                          </a:ln>
                          <a:solidFill>
                            <a:schemeClr val="tx1"/>
                          </a:solidFill>
                          <a:effectLst/>
                          <a:latin typeface="Verdana" pitchFamily="34" charset="0"/>
                          <a:cs typeface="Arial" charset="0"/>
                        </a:rPr>
                        <a:t>أهدافها</a:t>
                      </a:r>
                      <a:endParaRPr kumimoji="0" lang="fr-FR" sz="1400" b="1" i="0" u="sng" strike="noStrike" cap="none" normalizeH="0" baseline="0" dirty="0" smtClean="0">
                        <a:ln>
                          <a:noFill/>
                        </a:ln>
                        <a:solidFill>
                          <a:schemeClr val="tx1"/>
                        </a:solidFill>
                        <a:effectLst/>
                        <a:latin typeface="Verdana" pitchFamily="34" charset="0"/>
                        <a:cs typeface="Arial" charset="0"/>
                      </a:endParaRPr>
                    </a:p>
                    <a:p>
                      <a:pPr marL="0" marR="0" lvl="0" indent="0" algn="ctr" defTabSz="914400" rtl="1" eaLnBrk="1" fontAlgn="base" latinLnBrk="0" hangingPunct="1">
                        <a:lnSpc>
                          <a:spcPct val="100000"/>
                        </a:lnSpc>
                        <a:spcBef>
                          <a:spcPts val="0"/>
                        </a:spcBef>
                        <a:spcAft>
                          <a:spcPct val="0"/>
                        </a:spcAft>
                        <a:buClr>
                          <a:schemeClr val="accent2"/>
                        </a:buClr>
                        <a:buSzTx/>
                        <a:buFont typeface="Wingdings" pitchFamily="2" charset="2"/>
                        <a:buNone/>
                        <a:tabLst/>
                      </a:pPr>
                      <a:r>
                        <a:rPr kumimoji="0" lang="fr-FR" sz="1400" b="1" i="0" u="sng" strike="noStrike" cap="none" normalizeH="0" baseline="0" dirty="0" smtClean="0">
                          <a:ln>
                            <a:noFill/>
                          </a:ln>
                          <a:solidFill>
                            <a:schemeClr val="tx1"/>
                          </a:solidFill>
                          <a:effectLst/>
                          <a:latin typeface="Verdana" pitchFamily="34" charset="0"/>
                          <a:cs typeface="Arial" charset="0"/>
                        </a:rPr>
                        <a:t> </a:t>
                      </a:r>
                      <a:r>
                        <a:rPr kumimoji="0" lang="ar-MA" sz="1400" b="1" i="0" u="none" strike="noStrike" cap="none" normalizeH="0" baseline="0" dirty="0" smtClean="0">
                          <a:ln>
                            <a:noFill/>
                          </a:ln>
                          <a:solidFill>
                            <a:schemeClr val="tx1"/>
                          </a:solidFill>
                          <a:effectLst/>
                          <a:latin typeface="Verdana" pitchFamily="34" charset="0"/>
                          <a:cs typeface="Arial" charset="0"/>
                        </a:rPr>
                        <a:t>تعزيز الظواهر اللغوية المقدمة في حصة التقديم لمادة التعبير </a:t>
                      </a:r>
                      <a:r>
                        <a:rPr kumimoji="0" lang="ar-MA" sz="1400" b="1" i="0" u="none" strike="noStrike" cap="none" normalizeH="0" baseline="0" dirty="0" err="1" smtClean="0">
                          <a:ln>
                            <a:noFill/>
                          </a:ln>
                          <a:solidFill>
                            <a:schemeClr val="tx1"/>
                          </a:solidFill>
                          <a:effectLst/>
                          <a:latin typeface="Verdana" pitchFamily="34" charset="0"/>
                          <a:cs typeface="Arial" charset="0"/>
                        </a:rPr>
                        <a:t>و</a:t>
                      </a:r>
                      <a:r>
                        <a:rPr kumimoji="0" lang="ar-MA" sz="1400" b="1" i="0" u="none" strike="noStrike" cap="none" normalizeH="0" baseline="0" dirty="0" smtClean="0">
                          <a:ln>
                            <a:noFill/>
                          </a:ln>
                          <a:solidFill>
                            <a:schemeClr val="tx1"/>
                          </a:solidFill>
                          <a:effectLst/>
                          <a:latin typeface="Verdana" pitchFamily="34" charset="0"/>
                          <a:cs typeface="Arial" charset="0"/>
                        </a:rPr>
                        <a:t> تعزيز فهم النص</a:t>
                      </a:r>
                      <a:r>
                        <a:rPr kumimoji="0" lang="fr-FR" sz="2800" b="0" i="0" u="none" strike="noStrike" cap="none" normalizeH="0" baseline="0" dirty="0" smtClean="0">
                          <a:ln>
                            <a:noFill/>
                          </a:ln>
                          <a:solidFill>
                            <a:schemeClr val="tx1"/>
                          </a:solidFill>
                          <a:effectLst/>
                          <a:latin typeface="Verdana" pitchFamily="34"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767789641"/>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endParaRPr lang="ar-MA" b="1" dirty="0" smtClean="0"/>
          </a:p>
          <a:p>
            <a:pPr marL="0" indent="0" algn="r" rtl="1">
              <a:buNone/>
            </a:pPr>
            <a:endParaRPr lang="ar-MA" b="1" dirty="0"/>
          </a:p>
          <a:p>
            <a:pPr marL="0" indent="0" algn="ctr" rtl="1">
              <a:buNone/>
            </a:pPr>
            <a:r>
              <a:rPr lang="ar-MA" sz="4000" b="1" dirty="0" smtClean="0"/>
              <a:t>منهجية تدريس القراءة </a:t>
            </a:r>
          </a:p>
          <a:p>
            <a:pPr marL="0" indent="0" algn="ctr" rtl="1">
              <a:buNone/>
            </a:pPr>
            <a:r>
              <a:rPr lang="ar-MA" sz="4000" b="1" dirty="0" smtClean="0"/>
              <a:t>بالمستويات الثالث والرابع والخامس والسادس</a:t>
            </a:r>
            <a:endParaRPr lang="fr-FR" sz="4000" b="1" dirty="0"/>
          </a:p>
        </p:txBody>
      </p:sp>
    </p:spTree>
    <p:extLst>
      <p:ext uri="{BB962C8B-B14F-4D97-AF65-F5344CB8AC3E}">
        <p14:creationId xmlns:p14="http://schemas.microsoft.com/office/powerpoint/2010/main" val="22281093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7620000" cy="563563"/>
          </a:xfrm>
        </p:spPr>
        <p:txBody>
          <a:bodyPr/>
          <a:lstStyle/>
          <a:p>
            <a:pPr lvl="0" rtl="1" fontAlgn="auto">
              <a:spcAft>
                <a:spcPts val="0"/>
              </a:spcAft>
              <a:defRPr/>
            </a:pPr>
            <a:r>
              <a:rPr lang="ar-MA" dirty="0">
                <a:solidFill>
                  <a:srgbClr val="8B8DE1"/>
                </a:solidFill>
              </a:rPr>
              <a:t>طرق تدريس مكون القراءة بالسلك المتوسط</a:t>
            </a:r>
            <a:r>
              <a:rPr lang="fr-FR" sz="2800" kern="1200" dirty="0">
                <a:solidFill>
                  <a:srgbClr val="FFFF00"/>
                </a:solidFill>
                <a:effectLst>
                  <a:outerShdw blurRad="31750" dist="25400" dir="5400000" algn="tl" rotWithShape="0">
                    <a:srgbClr val="000000">
                      <a:alpha val="25000"/>
                    </a:srgbClr>
                  </a:outerShdw>
                </a:effectLst>
                <a:latin typeface="Calibri"/>
                <a:ea typeface="+mn-ea"/>
                <a:cs typeface="+mn-cs"/>
              </a:rPr>
              <a:t/>
            </a:r>
            <a:br>
              <a:rPr lang="fr-FR" sz="2800" kern="1200" dirty="0">
                <a:solidFill>
                  <a:srgbClr val="FFFF00"/>
                </a:solidFill>
                <a:effectLst>
                  <a:outerShdw blurRad="31750" dist="25400" dir="5400000" algn="tl" rotWithShape="0">
                    <a:srgbClr val="000000">
                      <a:alpha val="25000"/>
                    </a:srgbClr>
                  </a:outerShdw>
                </a:effectLst>
                <a:latin typeface="Calibri"/>
                <a:ea typeface="+mn-ea"/>
                <a:cs typeface="+mn-cs"/>
              </a:rPr>
            </a:br>
            <a:endParaRPr lang="fr-FR" dirty="0"/>
          </a:p>
        </p:txBody>
      </p:sp>
      <p:sp>
        <p:nvSpPr>
          <p:cNvPr id="3" name="Content Placeholder 2"/>
          <p:cNvSpPr>
            <a:spLocks noGrp="1"/>
          </p:cNvSpPr>
          <p:nvPr>
            <p:ph idx="1"/>
          </p:nvPr>
        </p:nvSpPr>
        <p:spPr/>
        <p:txBody>
          <a:bodyPr/>
          <a:lstStyle/>
          <a:p>
            <a:pPr lvl="0" algn="r" rtl="1" fontAlgn="auto">
              <a:spcAft>
                <a:spcPts val="0"/>
              </a:spcAft>
              <a:buClrTx/>
              <a:buFont typeface="Wingdings" pitchFamily="2" charset="2"/>
              <a:buChar char="q"/>
              <a:defRPr/>
            </a:pPr>
            <a:r>
              <a:rPr lang="ar-MA" sz="3200" kern="1200" dirty="0">
                <a:solidFill>
                  <a:prstClr val="black"/>
                </a:solidFill>
                <a:latin typeface="Calibri"/>
                <a:cs typeface="Arial"/>
              </a:rPr>
              <a:t>يتم الاعتماد في تدريس مكون القراءة بالسلك المتوسط على المقاربة الكلية المستقاة من النظرية </a:t>
            </a:r>
            <a:r>
              <a:rPr lang="ar-MA" sz="3200" kern="1200" dirty="0" smtClean="0">
                <a:solidFill>
                  <a:prstClr val="black"/>
                </a:solidFill>
                <a:latin typeface="Calibri"/>
                <a:cs typeface="Arial"/>
              </a:rPr>
              <a:t>الجشطلتية، </a:t>
            </a:r>
            <a:r>
              <a:rPr lang="ar-MA" sz="3200" kern="1200" dirty="0">
                <a:solidFill>
                  <a:prstClr val="black"/>
                </a:solidFill>
                <a:latin typeface="Calibri"/>
                <a:cs typeface="Arial"/>
              </a:rPr>
              <a:t>لذلك يتم التعامل مع النصوص القرائية بوصفها أنساقا بنيوية ووظيفية </a:t>
            </a:r>
          </a:p>
          <a:p>
            <a:pPr lvl="0" algn="r" rtl="1" fontAlgn="auto">
              <a:spcAft>
                <a:spcPts val="0"/>
              </a:spcAft>
              <a:buClrTx/>
              <a:buFont typeface="Wingdings" pitchFamily="2" charset="2"/>
              <a:buChar char="q"/>
              <a:defRPr/>
            </a:pPr>
            <a:r>
              <a:rPr lang="ar-MA" sz="3200" kern="1200" dirty="0" smtClean="0">
                <a:solidFill>
                  <a:prstClr val="black"/>
                </a:solidFill>
                <a:latin typeface="Calibri"/>
                <a:cs typeface="Arial"/>
              </a:rPr>
              <a:t>كما </a:t>
            </a:r>
            <a:r>
              <a:rPr lang="ar-MA" sz="3200" kern="1200" dirty="0">
                <a:solidFill>
                  <a:prstClr val="black"/>
                </a:solidFill>
                <a:latin typeface="Calibri"/>
                <a:cs typeface="Arial"/>
              </a:rPr>
              <a:t>يتم في هذه المرحلة التركيز على المعنى الحقيقي للفعل القرائي بصفته يستهدف فهم و بناء معنى المقروء.</a:t>
            </a:r>
          </a:p>
          <a:p>
            <a:pPr lvl="0" algn="r" rtl="1" fontAlgn="auto">
              <a:spcAft>
                <a:spcPts val="0"/>
              </a:spcAft>
              <a:buClrTx/>
              <a:buFont typeface="Wingdings" pitchFamily="2" charset="2"/>
              <a:buChar char="q"/>
              <a:defRPr/>
            </a:pPr>
            <a:r>
              <a:rPr lang="ar-MA" sz="3200" kern="1200" dirty="0" smtClean="0">
                <a:solidFill>
                  <a:prstClr val="black"/>
                </a:solidFill>
                <a:latin typeface="Calibri"/>
                <a:cs typeface="Arial"/>
              </a:rPr>
              <a:t>يتم </a:t>
            </a:r>
            <a:r>
              <a:rPr lang="ar-MA" sz="3200" kern="1200" dirty="0">
                <a:solidFill>
                  <a:prstClr val="black"/>
                </a:solidFill>
                <a:latin typeface="Calibri"/>
                <a:cs typeface="Arial"/>
              </a:rPr>
              <a:t>التدرج في إعطاء حيز أكبر للقراءة الصامتة .</a:t>
            </a:r>
          </a:p>
          <a:p>
            <a:pPr algn="r" rtl="1" fontAlgn="auto">
              <a:spcAft>
                <a:spcPts val="0"/>
              </a:spcAft>
              <a:buClrTx/>
              <a:buFont typeface="Wingdings" pitchFamily="2" charset="2"/>
              <a:buChar char="q"/>
              <a:defRPr/>
            </a:pPr>
            <a:r>
              <a:rPr lang="ar-MA" sz="3200" kern="1200" dirty="0" smtClean="0">
                <a:solidFill>
                  <a:prstClr val="black"/>
                </a:solidFill>
                <a:latin typeface="Calibri"/>
                <a:cs typeface="Arial"/>
              </a:rPr>
              <a:t>يمكن </a:t>
            </a:r>
            <a:r>
              <a:rPr lang="ar-MA" sz="3200" kern="1200" dirty="0">
                <a:solidFill>
                  <a:prstClr val="black"/>
                </a:solidFill>
                <a:latin typeface="Calibri"/>
                <a:cs typeface="Arial"/>
              </a:rPr>
              <a:t>أن تتم القراءة بأشكال </a:t>
            </a:r>
            <a:r>
              <a:rPr lang="ar-MA" sz="3200" kern="1200" dirty="0" smtClean="0">
                <a:solidFill>
                  <a:prstClr val="black"/>
                </a:solidFill>
                <a:latin typeface="Calibri"/>
                <a:cs typeface="Arial"/>
              </a:rPr>
              <a:t>أخرى(مسرحيات..).</a:t>
            </a:r>
            <a:endParaRPr lang="ar-MA" sz="3200" kern="1200" dirty="0">
              <a:solidFill>
                <a:prstClr val="black"/>
              </a:solidFill>
              <a:latin typeface="Calibri"/>
              <a:cs typeface="Arial"/>
            </a:endParaRPr>
          </a:p>
          <a:p>
            <a:pPr algn="r" rtl="1">
              <a:buFont typeface="Wingdings" pitchFamily="2" charset="2"/>
              <a:buChar char="q"/>
            </a:pPr>
            <a:endParaRPr lang="fr-FR" dirty="0"/>
          </a:p>
        </p:txBody>
      </p:sp>
    </p:spTree>
    <p:extLst>
      <p:ext uri="{BB962C8B-B14F-4D97-AF65-F5344CB8AC3E}">
        <p14:creationId xmlns:p14="http://schemas.microsoft.com/office/powerpoint/2010/main" val="748900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620000" cy="563563"/>
          </a:xfrm>
        </p:spPr>
        <p:txBody>
          <a:bodyPr/>
          <a:lstStyle/>
          <a:p>
            <a:pPr lvl="0" rtl="1" fontAlgn="auto">
              <a:spcAft>
                <a:spcPts val="0"/>
              </a:spcAft>
              <a:defRPr/>
            </a:pPr>
            <a:r>
              <a:rPr lang="ar-MA" dirty="0" smtClean="0">
                <a:solidFill>
                  <a:srgbClr val="8B8DE1"/>
                </a:solidFill>
              </a:rPr>
              <a:t/>
            </a:r>
            <a:br>
              <a:rPr lang="ar-MA" dirty="0" smtClean="0">
                <a:solidFill>
                  <a:srgbClr val="8B8DE1"/>
                </a:solidFill>
              </a:rPr>
            </a:br>
            <a:r>
              <a:rPr lang="ar-MA" dirty="0" smtClean="0">
                <a:solidFill>
                  <a:srgbClr val="8B8DE1"/>
                </a:solidFill>
              </a:rPr>
              <a:t>منهجية </a:t>
            </a:r>
            <a:r>
              <a:rPr lang="ar-MA" dirty="0">
                <a:solidFill>
                  <a:srgbClr val="8B8DE1"/>
                </a:solidFill>
              </a:rPr>
              <a:t>تقديم الدرس القرائي بالسلك المتوسط</a:t>
            </a:r>
            <a:r>
              <a:rPr lang="fr-FR" sz="2800" kern="1200" dirty="0">
                <a:solidFill>
                  <a:srgbClr val="FFFF00"/>
                </a:solidFill>
                <a:effectLst>
                  <a:outerShdw blurRad="31750" dist="25400" dir="5400000" algn="tl" rotWithShape="0">
                    <a:srgbClr val="000000">
                      <a:alpha val="25000"/>
                    </a:srgbClr>
                  </a:outerShdw>
                </a:effectLst>
                <a:latin typeface="Calibri"/>
                <a:ea typeface="+mn-ea"/>
                <a:cs typeface="+mn-cs"/>
              </a:rPr>
              <a:t/>
            </a:r>
            <a:br>
              <a:rPr lang="fr-FR" sz="2800" kern="1200" dirty="0">
                <a:solidFill>
                  <a:srgbClr val="FFFF00"/>
                </a:solidFill>
                <a:effectLst>
                  <a:outerShdw blurRad="31750" dist="25400" dir="5400000" algn="tl" rotWithShape="0">
                    <a:srgbClr val="000000">
                      <a:alpha val="25000"/>
                    </a:srgbClr>
                  </a:outerShdw>
                </a:effectLst>
                <a:latin typeface="Calibri"/>
                <a:ea typeface="+mn-ea"/>
                <a:cs typeface="+mn-cs"/>
              </a:rPr>
            </a:br>
            <a:endParaRPr lang="fr-FR"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908720"/>
            <a:ext cx="8071048" cy="4939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8371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منهجية تقديم الدرس القرائي بالسلك المتوسط</a:t>
            </a:r>
            <a:endParaRPr lang="fr-FR"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57272" y="1066800"/>
            <a:ext cx="7581856"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36828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endParaRPr lang="ar-MA" dirty="0" smtClean="0"/>
          </a:p>
          <a:p>
            <a:pPr marL="0" indent="0" algn="r" rtl="1">
              <a:buNone/>
            </a:pPr>
            <a:endParaRPr lang="ar-MA" sz="4000" b="1" dirty="0"/>
          </a:p>
          <a:p>
            <a:pPr marL="0" indent="0" algn="ctr" rtl="1">
              <a:buNone/>
            </a:pPr>
            <a:endParaRPr lang="ar-MA" sz="4000" b="1" dirty="0" smtClean="0"/>
          </a:p>
          <a:p>
            <a:pPr marL="0" indent="0" algn="ctr" rtl="1">
              <a:buNone/>
            </a:pPr>
            <a:r>
              <a:rPr lang="ar-MA" sz="4000" b="1" dirty="0" smtClean="0"/>
              <a:t>مقترح </a:t>
            </a:r>
            <a:r>
              <a:rPr lang="ar-MA" sz="4000" b="1" dirty="0"/>
              <a:t>بطاقة تخطيط لتدبير حصص القراءة </a:t>
            </a:r>
            <a:endParaRPr lang="fr-FR" sz="4000" b="1" dirty="0"/>
          </a:p>
        </p:txBody>
      </p:sp>
    </p:spTree>
    <p:extLst>
      <p:ext uri="{BB962C8B-B14F-4D97-AF65-F5344CB8AC3E}">
        <p14:creationId xmlns:p14="http://schemas.microsoft.com/office/powerpoint/2010/main" val="2008547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rtl="1"/>
            <a:r>
              <a:rPr lang="ar-MA" dirty="0" smtClean="0">
                <a:solidFill>
                  <a:schemeClr val="accent1"/>
                </a:solidFill>
                <a:latin typeface="+mn-lt"/>
                <a:ea typeface="+mn-ea"/>
                <a:cs typeface="+mn-cs"/>
              </a:rPr>
              <a:t>الكفاية النهائية والأهداف العامة لوحدة اللغة العربية </a:t>
            </a:r>
            <a:endParaRPr lang="en-US" dirty="0">
              <a:solidFill>
                <a:schemeClr val="accent1"/>
              </a:solidFill>
              <a:latin typeface="+mn-lt"/>
              <a:ea typeface="+mn-ea"/>
              <a:cs typeface="+mn-cs"/>
            </a:endParaRPr>
          </a:p>
        </p:txBody>
      </p:sp>
      <p:sp>
        <p:nvSpPr>
          <p:cNvPr id="41987" name="Rectangle 3"/>
          <p:cNvSpPr>
            <a:spLocks noGrp="1" noChangeArrowheads="1"/>
          </p:cNvSpPr>
          <p:nvPr>
            <p:ph type="body" idx="1"/>
          </p:nvPr>
        </p:nvSpPr>
        <p:spPr>
          <a:xfrm>
            <a:off x="107504" y="1268760"/>
            <a:ext cx="8712968" cy="5184576"/>
          </a:xfrm>
        </p:spPr>
        <p:txBody>
          <a:bodyPr/>
          <a:lstStyle/>
          <a:p>
            <a:pPr marL="0" indent="0" algn="r" defTabSz="265113" rtl="1"/>
            <a:r>
              <a:rPr lang="ar-MA" sz="2400" b="1" dirty="0" smtClean="0">
                <a:solidFill>
                  <a:schemeClr val="tx2"/>
                </a:solidFill>
              </a:rPr>
              <a:t> </a:t>
            </a:r>
            <a:r>
              <a:rPr lang="ar-MA" sz="2000" b="1" u="sng" dirty="0"/>
              <a:t>الكفاية النهائية</a:t>
            </a:r>
            <a:r>
              <a:rPr lang="ar-MA" sz="2400" dirty="0" smtClean="0">
                <a:solidFill>
                  <a:schemeClr val="tx2"/>
                </a:solidFill>
              </a:rPr>
              <a:t>: </a:t>
            </a:r>
            <a:r>
              <a:rPr lang="ar-MA" sz="1800" dirty="0" smtClean="0">
                <a:solidFill>
                  <a:schemeClr val="tx2"/>
                </a:solidFill>
              </a:rPr>
              <a:t>ترتكز وحدة اللغة العربية على جعل المتعلم (</a:t>
            </a:r>
            <a:r>
              <a:rPr lang="ar-MA" sz="1800" dirty="0">
                <a:solidFill>
                  <a:schemeClr val="tx2"/>
                </a:solidFill>
              </a:rPr>
              <a:t>ة</a:t>
            </a:r>
            <a:r>
              <a:rPr lang="ar-MA" sz="1800" dirty="0" smtClean="0">
                <a:solidFill>
                  <a:schemeClr val="tx2"/>
                </a:solidFill>
              </a:rPr>
              <a:t>) قادرا على </a:t>
            </a:r>
            <a:r>
              <a:rPr lang="ar-MA" sz="1800" b="1" dirty="0" smtClean="0">
                <a:solidFill>
                  <a:schemeClr val="tx2">
                    <a:lumMod val="60000"/>
                    <a:lumOff val="40000"/>
                  </a:schemeClr>
                </a:solidFill>
              </a:rPr>
              <a:t>التعبير السليم باللغة العربية.</a:t>
            </a:r>
            <a:endParaRPr lang="ar-MA" b="1" dirty="0" smtClean="0">
              <a:solidFill>
                <a:schemeClr val="tx2">
                  <a:lumMod val="60000"/>
                  <a:lumOff val="40000"/>
                </a:schemeClr>
              </a:solidFill>
            </a:endParaRPr>
          </a:p>
          <a:p>
            <a:pPr algn="r" rtl="1">
              <a:buSzPct val="101000"/>
            </a:pPr>
            <a:r>
              <a:rPr lang="ar-MA" sz="2000" b="1" u="sng" dirty="0"/>
              <a:t>الأهداف العامة </a:t>
            </a:r>
            <a:r>
              <a:rPr lang="ar-MA" sz="2000" b="1" u="sng" dirty="0" smtClean="0"/>
              <a:t>لوحدة  </a:t>
            </a:r>
            <a:r>
              <a:rPr lang="ar-MA" sz="2000" b="1" u="sng" dirty="0"/>
              <a:t>اللغة </a:t>
            </a:r>
            <a:r>
              <a:rPr lang="ar-MA" sz="2000" b="1" u="sng" dirty="0" smtClean="0"/>
              <a:t>العربية</a:t>
            </a:r>
            <a:r>
              <a:rPr lang="ar-MA" sz="2400" b="1" u="sng" dirty="0" smtClean="0"/>
              <a:t>:</a:t>
            </a:r>
            <a:r>
              <a:rPr lang="ar-MA" sz="2400" b="1" dirty="0" smtClean="0"/>
              <a:t> </a:t>
            </a:r>
            <a:r>
              <a:rPr lang="ar-MA" sz="1800" dirty="0">
                <a:solidFill>
                  <a:schemeClr val="tx2"/>
                </a:solidFill>
              </a:rPr>
              <a:t>يهدف تعليم وتعلم اللغة العربية إلى تحقيق هدفين عامين</a:t>
            </a:r>
            <a:r>
              <a:rPr lang="ar-MA" sz="1800" dirty="0" smtClean="0">
                <a:solidFill>
                  <a:schemeClr val="tx2"/>
                </a:solidFill>
              </a:rPr>
              <a:t>: </a:t>
            </a:r>
            <a:endParaRPr lang="ar-MA" sz="1800" dirty="0">
              <a:solidFill>
                <a:schemeClr val="tx2"/>
              </a:solidFill>
            </a:endParaRPr>
          </a:p>
          <a:p>
            <a:pPr marL="0" indent="0" algn="r" rtl="1">
              <a:buNone/>
            </a:pPr>
            <a:endParaRPr lang="ar-MA" b="1" u="sng" dirty="0" smtClean="0"/>
          </a:p>
        </p:txBody>
      </p:sp>
      <p:sp>
        <p:nvSpPr>
          <p:cNvPr id="6" name="Content Placeholder 2"/>
          <p:cNvSpPr txBox="1">
            <a:spLocks/>
          </p:cNvSpPr>
          <p:nvPr/>
        </p:nvSpPr>
        <p:spPr>
          <a:xfrm>
            <a:off x="457200" y="1828800"/>
            <a:ext cx="80772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fontAlgn="auto">
              <a:spcAft>
                <a:spcPts val="0"/>
              </a:spcAft>
              <a:buFont typeface="Arial" pitchFamily="34" charset="0"/>
              <a:buNone/>
              <a:defRPr/>
            </a:pPr>
            <a:endParaRPr lang="fr-FR" dirty="0">
              <a:solidFill>
                <a:sysClr val="windowText" lastClr="000000"/>
              </a:solidFill>
              <a:latin typeface="Calibri"/>
            </a:endParaRPr>
          </a:p>
        </p:txBody>
      </p:sp>
      <p:sp>
        <p:nvSpPr>
          <p:cNvPr id="2" name="Rectangle 1"/>
          <p:cNvSpPr/>
          <p:nvPr/>
        </p:nvSpPr>
        <p:spPr>
          <a:xfrm>
            <a:off x="5148064" y="2276872"/>
            <a:ext cx="3528392" cy="41764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5738" indent="-185738" algn="just" rtl="1">
              <a:buClr>
                <a:srgbClr val="FF0000"/>
              </a:buClr>
              <a:buFont typeface="Arial" pitchFamily="34" charset="0"/>
              <a:buChar char="•"/>
            </a:pPr>
            <a:r>
              <a:rPr lang="ar-MA" dirty="0" smtClean="0"/>
              <a:t>ت</a:t>
            </a:r>
            <a:r>
              <a:rPr lang="ar-MA" dirty="0" smtClean="0">
                <a:solidFill>
                  <a:schemeClr val="tx1"/>
                </a:solidFill>
              </a:rPr>
              <a:t>توظيف اللغة العربية في تنمية جوانب شخصيته </a:t>
            </a:r>
            <a:r>
              <a:rPr lang="ar-MA" dirty="0" smtClean="0">
                <a:solidFill>
                  <a:schemeClr val="tx1"/>
                </a:solidFill>
              </a:rPr>
              <a:t>الفكرية والمهارية </a:t>
            </a:r>
            <a:r>
              <a:rPr lang="ar-MA" dirty="0" smtClean="0">
                <a:solidFill>
                  <a:schemeClr val="tx1"/>
                </a:solidFill>
              </a:rPr>
              <a:t>والوجدانية؛</a:t>
            </a:r>
          </a:p>
          <a:p>
            <a:pPr marL="185738" indent="-185738" algn="just" rtl="1">
              <a:buClr>
                <a:srgbClr val="FF0000"/>
              </a:buClr>
              <a:buFont typeface="Arial" pitchFamily="34" charset="0"/>
              <a:buChar char="•"/>
            </a:pPr>
            <a:r>
              <a:rPr lang="ar-MA" dirty="0" smtClean="0">
                <a:solidFill>
                  <a:schemeClr val="tx1"/>
                </a:solidFill>
              </a:rPr>
              <a:t>تمثله من خلال اللغة العربية للقيم الروحية والأخلاقية؛</a:t>
            </a:r>
          </a:p>
          <a:p>
            <a:pPr marL="185738" indent="-185738" algn="just" rtl="1">
              <a:buClr>
                <a:srgbClr val="FF0000"/>
              </a:buClr>
              <a:buFont typeface="Arial" pitchFamily="34" charset="0"/>
              <a:buChar char="•"/>
            </a:pPr>
            <a:r>
              <a:rPr lang="ar-MA" dirty="0" smtClean="0">
                <a:solidFill>
                  <a:schemeClr val="tx1"/>
                </a:solidFill>
              </a:rPr>
              <a:t>امتلاكه للتفكير العلمي المنظم؛</a:t>
            </a:r>
          </a:p>
          <a:p>
            <a:pPr marL="185738" indent="-185738" algn="just" rtl="1">
              <a:buClr>
                <a:srgbClr val="FF0000"/>
              </a:buClr>
              <a:buFont typeface="Arial" pitchFamily="34" charset="0"/>
              <a:buChar char="•"/>
            </a:pPr>
            <a:r>
              <a:rPr lang="ar-MA" dirty="0" smtClean="0">
                <a:solidFill>
                  <a:schemeClr val="tx1"/>
                </a:solidFill>
              </a:rPr>
              <a:t>قدرته من خلال استعماله للغة، على النقد </a:t>
            </a:r>
            <a:r>
              <a:rPr lang="ar-MA" dirty="0" smtClean="0">
                <a:solidFill>
                  <a:schemeClr val="tx1"/>
                </a:solidFill>
              </a:rPr>
              <a:t>البناء</a:t>
            </a:r>
            <a:r>
              <a:rPr lang="ar-MA" dirty="0" smtClean="0">
                <a:solidFill>
                  <a:schemeClr val="tx1"/>
                </a:solidFill>
              </a:rPr>
              <a:t>؛</a:t>
            </a:r>
          </a:p>
          <a:p>
            <a:pPr marL="185738" indent="-185738" algn="just" rtl="1">
              <a:buClr>
                <a:srgbClr val="FF0000"/>
              </a:buClr>
              <a:buFont typeface="Arial" pitchFamily="34" charset="0"/>
              <a:buChar char="•"/>
            </a:pPr>
            <a:r>
              <a:rPr lang="ar-MA" dirty="0" smtClean="0">
                <a:solidFill>
                  <a:schemeClr val="tx1"/>
                </a:solidFill>
              </a:rPr>
              <a:t>انفتاحه من خلال اللغة العربية على بيئته الاجتماعية وتفهم قضاياها والمشاركة في أنشطتها؛</a:t>
            </a:r>
          </a:p>
          <a:p>
            <a:pPr marL="185738" indent="-185738" algn="just" rtl="1">
              <a:buClr>
                <a:srgbClr val="FF0000"/>
              </a:buClr>
              <a:buFont typeface="Arial" pitchFamily="34" charset="0"/>
              <a:buChar char="•"/>
            </a:pPr>
            <a:r>
              <a:rPr lang="ar-MA" dirty="0" smtClean="0">
                <a:solidFill>
                  <a:schemeClr val="tx1"/>
                </a:solidFill>
              </a:rPr>
              <a:t>إحساسه بالجمال والتالف مع الفنون؛</a:t>
            </a:r>
          </a:p>
          <a:p>
            <a:pPr marL="185738" indent="-185738" algn="just" rtl="1">
              <a:buClr>
                <a:srgbClr val="FF0000"/>
              </a:buClr>
              <a:buFont typeface="Arial" pitchFamily="34" charset="0"/>
              <a:buChar char="•"/>
            </a:pPr>
            <a:r>
              <a:rPr lang="ar-MA" dirty="0" smtClean="0">
                <a:solidFill>
                  <a:schemeClr val="tx1"/>
                </a:solidFill>
              </a:rPr>
              <a:t>تنمية قدرته على الابتكار والإبداع؛</a:t>
            </a:r>
          </a:p>
          <a:p>
            <a:pPr marL="185738" indent="-185738" algn="just" rtl="1">
              <a:buClr>
                <a:srgbClr val="FF0000"/>
              </a:buClr>
              <a:buFont typeface="Arial" pitchFamily="34" charset="0"/>
              <a:buChar char="•"/>
            </a:pPr>
            <a:r>
              <a:rPr lang="ar-MA" dirty="0" smtClean="0">
                <a:solidFill>
                  <a:schemeClr val="tx1"/>
                </a:solidFill>
              </a:rPr>
              <a:t>تنمية قدرته على التعلم الذاتي عن طريق البحث والاكتشاف والعمل الفردي..</a:t>
            </a:r>
          </a:p>
        </p:txBody>
      </p:sp>
      <p:sp>
        <p:nvSpPr>
          <p:cNvPr id="3" name="Rectangle 2"/>
          <p:cNvSpPr/>
          <p:nvPr/>
        </p:nvSpPr>
        <p:spPr>
          <a:xfrm>
            <a:off x="457200" y="2110532"/>
            <a:ext cx="3394720" cy="43407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0850" indent="-265113" algn="just" rtl="1">
              <a:buClr>
                <a:srgbClr val="FF0000"/>
              </a:buClr>
              <a:buFont typeface="Arial" pitchFamily="34" charset="0"/>
              <a:buChar char="•"/>
            </a:pPr>
            <a:r>
              <a:rPr lang="ar-MA" dirty="0" smtClean="0">
                <a:solidFill>
                  <a:schemeClr val="tx1"/>
                </a:solidFill>
              </a:rPr>
              <a:t>ربط اللغة العربية بحياته واشغالاته؛</a:t>
            </a:r>
          </a:p>
          <a:p>
            <a:pPr marL="450850" indent="-265113" algn="just" rtl="1">
              <a:buClr>
                <a:srgbClr val="FF0000"/>
              </a:buClr>
              <a:buFont typeface="Arial" pitchFamily="34" charset="0"/>
              <a:buChar char="•"/>
            </a:pPr>
            <a:r>
              <a:rPr lang="ar-MA" dirty="0" smtClean="0">
                <a:solidFill>
                  <a:schemeClr val="tx1"/>
                </a:solidFill>
              </a:rPr>
              <a:t>اعتماد الفصحى لغة تواصل وتعلم؛</a:t>
            </a:r>
          </a:p>
          <a:p>
            <a:pPr marL="450850" indent="-265113" algn="just" rtl="1">
              <a:buClr>
                <a:srgbClr val="FF0000"/>
              </a:buClr>
              <a:buFont typeface="Arial" pitchFamily="34" charset="0"/>
              <a:buChar char="•"/>
            </a:pPr>
            <a:r>
              <a:rPr lang="ar-MA" dirty="0" smtClean="0">
                <a:solidFill>
                  <a:schemeClr val="tx1"/>
                </a:solidFill>
              </a:rPr>
              <a:t>اكتشاف المتعلم لنظام لغته العربية في بناها الوظيفية وأساليبها الجمالية؛</a:t>
            </a:r>
          </a:p>
          <a:p>
            <a:pPr marL="450850" indent="-265113" algn="just" rtl="1">
              <a:buClr>
                <a:srgbClr val="FF0000"/>
              </a:buClr>
              <a:buFont typeface="Arial" pitchFamily="34" charset="0"/>
              <a:buChar char="•"/>
            </a:pPr>
            <a:r>
              <a:rPr lang="ar-MA" dirty="0" smtClean="0">
                <a:solidFill>
                  <a:schemeClr val="tx1"/>
                </a:solidFill>
              </a:rPr>
              <a:t>قراءة أنواع من النصوص المرتبطة بمحيطه والتفاعل معها فهما وتلخيصا وتحليلا وتقويما؛</a:t>
            </a:r>
          </a:p>
          <a:p>
            <a:pPr marL="450850" indent="-265113" algn="just" rtl="1">
              <a:buClr>
                <a:srgbClr val="FF0000"/>
              </a:buClr>
              <a:buFont typeface="Arial" pitchFamily="34" charset="0"/>
              <a:buChar char="•"/>
            </a:pPr>
            <a:r>
              <a:rPr lang="ar-MA" dirty="0" smtClean="0">
                <a:solidFill>
                  <a:schemeClr val="tx1"/>
                </a:solidFill>
              </a:rPr>
              <a:t>التمكن من القواعد اللغوية اللأساسية في التعبير بشقيه الشفهي والكتابي.</a:t>
            </a:r>
            <a:endParaRPr lang="fr-FR" dirty="0">
              <a:solidFill>
                <a:schemeClr val="tx1"/>
              </a:solidFill>
            </a:endParaRPr>
          </a:p>
        </p:txBody>
      </p:sp>
      <p:sp>
        <p:nvSpPr>
          <p:cNvPr id="7" name="Freeform 10"/>
          <p:cNvSpPr>
            <a:spLocks/>
          </p:cNvSpPr>
          <p:nvPr/>
        </p:nvSpPr>
        <p:spPr bwMode="gray">
          <a:xfrm flipH="1">
            <a:off x="4495800" y="1948635"/>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gs>
              <a:gs pos="100000">
                <a:schemeClr val="accent1">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fr-FR"/>
          </a:p>
        </p:txBody>
      </p:sp>
      <p:sp>
        <p:nvSpPr>
          <p:cNvPr id="8" name="Freeform 8"/>
          <p:cNvSpPr>
            <a:spLocks/>
          </p:cNvSpPr>
          <p:nvPr/>
        </p:nvSpPr>
        <p:spPr bwMode="gray">
          <a:xfrm rot="20089452">
            <a:off x="3618327" y="2355967"/>
            <a:ext cx="1379963" cy="1012316"/>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fr-FR">
              <a:solidFill>
                <a:srgbClr val="000000"/>
              </a:solidFill>
            </a:endParaRPr>
          </a:p>
        </p:txBody>
      </p:sp>
      <p:sp>
        <p:nvSpPr>
          <p:cNvPr id="4" name="Rectangle 3"/>
          <p:cNvSpPr/>
          <p:nvPr/>
        </p:nvSpPr>
        <p:spPr>
          <a:xfrm>
            <a:off x="5671716" y="2110532"/>
            <a:ext cx="2553097" cy="3600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MA" sz="1600" b="1" dirty="0">
                <a:solidFill>
                  <a:srgbClr val="00B050"/>
                </a:solidFill>
              </a:rPr>
              <a:t>بناء شخصية المتعلم من خلال:</a:t>
            </a:r>
            <a:endParaRPr lang="fr-FR" sz="1600" b="1" dirty="0">
              <a:solidFill>
                <a:srgbClr val="00B050"/>
              </a:solidFill>
            </a:endParaRPr>
          </a:p>
        </p:txBody>
      </p:sp>
      <p:sp>
        <p:nvSpPr>
          <p:cNvPr id="10" name="Rectangle 9"/>
          <p:cNvSpPr/>
          <p:nvPr/>
        </p:nvSpPr>
        <p:spPr>
          <a:xfrm>
            <a:off x="539552" y="2110532"/>
            <a:ext cx="2952328" cy="4588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MA" sz="1600" b="1" dirty="0">
                <a:solidFill>
                  <a:srgbClr val="00B050"/>
                </a:solidFill>
              </a:rPr>
              <a:t>تنمية كفايته اللغوية والتواصلية من خلال:</a:t>
            </a:r>
            <a:endParaRPr lang="fr-FR" sz="1600" b="1" dirty="0">
              <a:solidFill>
                <a:srgbClr val="00B050"/>
              </a:solidFill>
            </a:endParaRPr>
          </a:p>
        </p:txBody>
      </p:sp>
    </p:spTree>
    <p:extLst>
      <p:ext uri="{BB962C8B-B14F-4D97-AF65-F5344CB8AC3E}">
        <p14:creationId xmlns:p14="http://schemas.microsoft.com/office/powerpoint/2010/main" val="35330088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924944"/>
            <a:ext cx="8229600" cy="1728192"/>
          </a:xfrm>
        </p:spPr>
        <p:style>
          <a:lnRef idx="0">
            <a:scrgbClr r="0" g="0" b="0"/>
          </a:lnRef>
          <a:fillRef idx="1003">
            <a:schemeClr val="lt1"/>
          </a:fillRef>
          <a:effectRef idx="0">
            <a:scrgbClr r="0" g="0" b="0"/>
          </a:effectRef>
          <a:fontRef idx="major"/>
        </p:style>
        <p:txBody>
          <a:bodyPr/>
          <a:lstStyle/>
          <a:p>
            <a:pPr marL="0" indent="0">
              <a:buNone/>
            </a:pPr>
            <a:endParaRPr lang="ar-MA" dirty="0" smtClean="0"/>
          </a:p>
          <a:p>
            <a:pPr marL="0" indent="0" algn="ctr" rtl="1">
              <a:buNone/>
            </a:pPr>
            <a:r>
              <a:rPr lang="ar-MA" sz="4000" b="1" dirty="0"/>
              <a:t>منهجية </a:t>
            </a:r>
            <a:r>
              <a:rPr lang="ar-MA" sz="4000" b="1" dirty="0" smtClean="0"/>
              <a:t>تدريس الدرس اللغوي</a:t>
            </a:r>
            <a:endParaRPr lang="ar-MA" dirty="0" smtClean="0"/>
          </a:p>
          <a:p>
            <a:pPr marL="0" indent="0">
              <a:buNone/>
            </a:pPr>
            <a:endParaRPr lang="ar-MA" dirty="0"/>
          </a:p>
        </p:txBody>
      </p:sp>
      <p:sp>
        <p:nvSpPr>
          <p:cNvPr id="4" name="Title 3"/>
          <p:cNvSpPr>
            <a:spLocks noGrp="1"/>
          </p:cNvSpPr>
          <p:nvPr>
            <p:ph type="title"/>
          </p:nvPr>
        </p:nvSpPr>
        <p:spPr>
          <a:xfrm>
            <a:off x="1259632" y="116632"/>
            <a:ext cx="7620000" cy="563563"/>
          </a:xfrm>
        </p:spPr>
        <p:txBody>
          <a:bodyPr/>
          <a:lstStyle/>
          <a:p>
            <a:r>
              <a:rPr lang="ar-MA" dirty="0">
                <a:solidFill>
                  <a:schemeClr val="accent1"/>
                </a:solidFill>
                <a:latin typeface="+mn-lt"/>
                <a:ea typeface="+mn-ea"/>
                <a:cs typeface="+mn-cs"/>
              </a:rPr>
              <a:t>منهجية تدريس اللغة العربية</a:t>
            </a:r>
            <a:endParaRPr lang="fr-FR" dirty="0">
              <a:solidFill>
                <a:schemeClr val="accent1"/>
              </a:solidFill>
              <a:latin typeface="+mn-lt"/>
              <a:ea typeface="+mn-ea"/>
              <a:cs typeface="+mn-cs"/>
            </a:endParaRPr>
          </a:p>
        </p:txBody>
      </p:sp>
    </p:spTree>
    <p:extLst>
      <p:ext uri="{BB962C8B-B14F-4D97-AF65-F5344CB8AC3E}">
        <p14:creationId xmlns:p14="http://schemas.microsoft.com/office/powerpoint/2010/main" val="42026513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rtl="1">
              <a:spcBef>
                <a:spcPct val="20000"/>
              </a:spcBef>
            </a:pPr>
            <a:r>
              <a:rPr lang="ar-MA" dirty="0" smtClean="0">
                <a:solidFill>
                  <a:schemeClr val="accent1"/>
                </a:solidFill>
                <a:latin typeface="+mn-lt"/>
                <a:ea typeface="+mn-ea"/>
                <a:cs typeface="+mn-cs"/>
              </a:rPr>
              <a:t/>
            </a:r>
            <a:br>
              <a:rPr lang="ar-MA" dirty="0" smtClean="0">
                <a:solidFill>
                  <a:schemeClr val="accent1"/>
                </a:solidFill>
                <a:latin typeface="+mn-lt"/>
                <a:ea typeface="+mn-ea"/>
                <a:cs typeface="+mn-cs"/>
              </a:rPr>
            </a:br>
            <a:r>
              <a:rPr lang="ar-MA" dirty="0" smtClean="0">
                <a:solidFill>
                  <a:schemeClr val="accent1"/>
                </a:solidFill>
                <a:latin typeface="+mn-lt"/>
                <a:ea typeface="+mn-ea"/>
                <a:cs typeface="+mn-cs"/>
              </a:rPr>
              <a:t>منهجية </a:t>
            </a:r>
            <a:r>
              <a:rPr lang="ar-MA" dirty="0">
                <a:solidFill>
                  <a:schemeClr val="accent1"/>
                </a:solidFill>
                <a:latin typeface="+mn-lt"/>
                <a:ea typeface="+mn-ea"/>
                <a:cs typeface="+mn-cs"/>
              </a:rPr>
              <a:t>تدريس الدرس اللغوي</a:t>
            </a:r>
            <a:r>
              <a:rPr lang="ar-MA" sz="2800" b="0" dirty="0">
                <a:solidFill>
                  <a:srgbClr val="000000"/>
                </a:solidFill>
              </a:rPr>
              <a:t/>
            </a:r>
            <a:br>
              <a:rPr lang="ar-MA" sz="2800" b="0" dirty="0">
                <a:solidFill>
                  <a:srgbClr val="000000"/>
                </a:solidFill>
              </a:rPr>
            </a:br>
            <a:endParaRPr lang="fr-FR" dirty="0"/>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0" lvl="0" indent="0" algn="r" rtl="1" fontAlgn="auto">
              <a:spcBef>
                <a:spcPts val="0"/>
              </a:spcBef>
              <a:spcAft>
                <a:spcPts val="0"/>
              </a:spcAft>
              <a:buClrTx/>
              <a:buNone/>
            </a:pPr>
            <a:r>
              <a:rPr kumimoji="0" lang="ar-SA" sz="3200" b="1" i="0" u="none" strike="noStrike" kern="0" cap="none" spc="0" normalizeH="0" baseline="0" noProof="0" dirty="0" smtClean="0">
                <a:ln>
                  <a:noFill/>
                </a:ln>
                <a:solidFill>
                  <a:srgbClr val="A5644E">
                    <a:lumMod val="75000"/>
                  </a:srgbClr>
                </a:solidFill>
                <a:effectLst/>
                <a:uLnTx/>
                <a:uFillTx/>
                <a:cs typeface="Tahoma"/>
              </a:rPr>
              <a:t>الدرس اللغوي</a:t>
            </a:r>
            <a:r>
              <a:rPr lang="fr-FR" sz="4000" b="1" dirty="0" smtClean="0">
                <a:solidFill>
                  <a:srgbClr val="A5644E">
                    <a:lumMod val="75000"/>
                  </a:srgbClr>
                </a:solidFill>
              </a:rPr>
              <a:t>:</a:t>
            </a:r>
            <a:endParaRPr lang="ar-MA" sz="4000" b="1" dirty="0" smtClean="0">
              <a:solidFill>
                <a:srgbClr val="A5644E">
                  <a:lumMod val="75000"/>
                </a:srgbClr>
              </a:solidFill>
            </a:endParaRPr>
          </a:p>
          <a:p>
            <a:pPr marL="0" lvl="0" indent="0" algn="r" rtl="1" fontAlgn="auto">
              <a:spcBef>
                <a:spcPts val="0"/>
              </a:spcBef>
              <a:spcAft>
                <a:spcPts val="0"/>
              </a:spcAft>
              <a:buClrTx/>
              <a:buNone/>
            </a:pPr>
            <a:r>
              <a:rPr kumimoji="0" lang="ar-SA" sz="4000" b="1" i="0" u="none" strike="noStrike" kern="0" cap="none" spc="0" normalizeH="0" baseline="0" noProof="0" dirty="0" smtClean="0">
                <a:ln>
                  <a:noFill/>
                </a:ln>
                <a:solidFill>
                  <a:sysClr val="windowText" lastClr="000000"/>
                </a:solidFill>
                <a:effectLst/>
                <a:uLnTx/>
                <a:uFillTx/>
              </a:rPr>
              <a:t> </a:t>
            </a:r>
            <a:r>
              <a:rPr kumimoji="0" lang="ar-SA" sz="3200" b="1" i="0" u="none" strike="noStrike" kern="0" cap="none" spc="0" normalizeH="0" baseline="0" noProof="0" dirty="0" smtClean="0">
                <a:ln>
                  <a:noFill/>
                </a:ln>
                <a:solidFill>
                  <a:sysClr val="windowText" lastClr="000000"/>
                </a:solidFill>
                <a:effectLst/>
                <a:uLnTx/>
                <a:uFillTx/>
              </a:rPr>
              <a:t>الدرس اللغوي مكون من مكونات مادة اللغة العربية</a:t>
            </a:r>
            <a:r>
              <a:rPr kumimoji="0" lang="ar-MA" sz="3200" b="1" i="0" u="none" strike="noStrike" kern="0" cap="none" spc="0" normalizeH="0" baseline="0" noProof="0" dirty="0" smtClean="0">
                <a:ln>
                  <a:noFill/>
                </a:ln>
                <a:solidFill>
                  <a:sysClr val="windowText" lastClr="000000"/>
                </a:solidFill>
                <a:effectLst/>
                <a:uLnTx/>
                <a:uFillTx/>
              </a:rPr>
              <a:t>.</a:t>
            </a:r>
            <a:endParaRPr kumimoji="0" lang="ar-SA" sz="3200" b="1" i="0" u="none" strike="noStrike" kern="0" cap="none" spc="0" normalizeH="0" baseline="0" noProof="0" dirty="0" smtClean="0">
              <a:ln>
                <a:noFill/>
              </a:ln>
              <a:solidFill>
                <a:sysClr val="windowText" lastClr="000000"/>
              </a:solidFill>
              <a:effectLst/>
              <a:uLnTx/>
              <a:uFillTx/>
            </a:endParaRPr>
          </a:p>
          <a:p>
            <a:pPr marL="177800" marR="0" lvl="0" indent="-177800" algn="r" defTabSz="914400" rtl="1" eaLnBrk="1" fontAlgn="auto" latinLnBrk="0" hangingPunct="1">
              <a:lnSpc>
                <a:spcPct val="100000"/>
              </a:lnSpc>
              <a:spcBef>
                <a:spcPts val="0"/>
              </a:spcBef>
              <a:spcAft>
                <a:spcPts val="0"/>
              </a:spcAft>
              <a:buClrTx/>
              <a:buSzTx/>
              <a:buFontTx/>
              <a:buNone/>
              <a:tabLst/>
              <a:defRPr/>
            </a:pPr>
            <a:r>
              <a:rPr kumimoji="0" lang="ar-MA" sz="3200" b="1" i="0" u="none" strike="noStrike" kern="0" cap="none" spc="0" normalizeH="0" baseline="0" noProof="0" dirty="0" smtClean="0">
                <a:ln>
                  <a:noFill/>
                </a:ln>
                <a:solidFill>
                  <a:sysClr val="windowText" lastClr="000000"/>
                </a:solidFill>
                <a:effectLst/>
                <a:uLnTx/>
                <a:uFillTx/>
              </a:rPr>
              <a:t>  </a:t>
            </a:r>
            <a:r>
              <a:rPr kumimoji="0" lang="ar-SA" sz="3200" b="1" i="0" u="none" strike="noStrike" kern="0" cap="none" spc="0" normalizeH="0" baseline="0" noProof="0" dirty="0" smtClean="0">
                <a:ln>
                  <a:noFill/>
                </a:ln>
                <a:solidFill>
                  <a:sysClr val="windowText" lastClr="000000"/>
                </a:solidFill>
                <a:effectLst/>
                <a:uLnTx/>
                <a:uFillTx/>
              </a:rPr>
              <a:t>يتعامل المتعلم من خلاله مع القواعد اللغوية</a:t>
            </a:r>
            <a:r>
              <a:rPr kumimoji="0" lang="ar-MA" sz="3200" b="1" i="0" u="none" strike="noStrike" kern="0" cap="none" spc="0" normalizeH="0" baseline="0" noProof="0" dirty="0" smtClean="0">
                <a:ln>
                  <a:noFill/>
                </a:ln>
                <a:solidFill>
                  <a:sysClr val="windowText" lastClr="000000"/>
                </a:solidFill>
                <a:effectLst/>
                <a:uLnTx/>
                <a:uFillTx/>
              </a:rPr>
              <a:t> </a:t>
            </a:r>
            <a:r>
              <a:rPr kumimoji="0" lang="ar-SA" sz="3200" b="1" i="0" u="none" strike="noStrike" kern="0" cap="none" spc="0" normalizeH="0" baseline="0" noProof="0" dirty="0" smtClean="0">
                <a:ln>
                  <a:noFill/>
                </a:ln>
                <a:solidFill>
                  <a:sysClr val="windowText" lastClr="000000"/>
                </a:solidFill>
                <a:effectLst/>
                <a:uLnTx/>
                <a:uFillTx/>
              </a:rPr>
              <a:t>بشكل  ضمني أو  صريح انطلاقا من</a:t>
            </a:r>
            <a:r>
              <a:rPr kumimoji="0" lang="ar-MA" sz="3200" b="1" i="0" u="none" strike="noStrike" kern="0" cap="none" spc="0" normalizeH="0" baseline="0" noProof="0" dirty="0" err="1" smtClean="0">
                <a:ln>
                  <a:noFill/>
                </a:ln>
                <a:solidFill>
                  <a:sysClr val="windowText" lastClr="000000"/>
                </a:solidFill>
                <a:effectLst/>
                <a:uLnTx/>
                <a:uFillTx/>
              </a:rPr>
              <a:t>:</a:t>
            </a:r>
            <a:endParaRPr kumimoji="0" lang="ar-SA" sz="3200" b="1" i="0" u="none" strike="noStrike" kern="0" cap="none" spc="0" normalizeH="0" baseline="0" noProof="0" dirty="0" smtClean="0">
              <a:ln>
                <a:noFill/>
              </a:ln>
              <a:solidFill>
                <a:sysClr val="windowText" lastClr="000000"/>
              </a:solidFill>
              <a:effectLst/>
              <a:uLnTx/>
              <a:uFillTx/>
            </a:endParaRPr>
          </a:p>
          <a:p>
            <a:pPr marL="355600" marR="0" lvl="0" indent="0" algn="r" defTabSz="914400" rtl="1" eaLnBrk="1" fontAlgn="auto" latinLnBrk="0" hangingPunct="1">
              <a:lnSpc>
                <a:spcPct val="100000"/>
              </a:lnSpc>
              <a:spcBef>
                <a:spcPts val="0"/>
              </a:spcBef>
              <a:spcAft>
                <a:spcPts val="0"/>
              </a:spcAft>
              <a:buClrTx/>
              <a:buSzTx/>
              <a:buFontTx/>
              <a:buNone/>
              <a:tabLst/>
              <a:defRPr/>
            </a:pPr>
            <a:r>
              <a:rPr kumimoji="0" lang="ar-MA" sz="3200" b="1" i="0" u="none" strike="noStrike" kern="0" cap="none" spc="0" normalizeH="0" baseline="0" noProof="0" dirty="0" err="1" smtClean="0">
                <a:ln>
                  <a:noFill/>
                </a:ln>
                <a:solidFill>
                  <a:sysClr val="windowText" lastClr="000000"/>
                </a:solidFill>
                <a:effectLst/>
                <a:uLnTx/>
                <a:uFillTx/>
              </a:rPr>
              <a:t>-</a:t>
            </a:r>
            <a:r>
              <a:rPr kumimoji="0" lang="ar-SA" sz="3200" b="1" i="0" u="none" strike="noStrike" kern="0" cap="none" spc="0" normalizeH="0" baseline="0" noProof="0" dirty="0" smtClean="0">
                <a:ln>
                  <a:noFill/>
                </a:ln>
                <a:solidFill>
                  <a:sysClr val="windowText" lastClr="000000"/>
                </a:solidFill>
                <a:effectLst/>
                <a:uLnTx/>
                <a:uFillTx/>
              </a:rPr>
              <a:t>معالجة النص قراءة وفهم</a:t>
            </a:r>
            <a:r>
              <a:rPr kumimoji="0" lang="ar-MA" sz="3200" b="1" i="0" u="none" strike="noStrike" kern="0" cap="none" spc="0" normalizeH="0" baseline="0" noProof="0" dirty="0" smtClean="0">
                <a:ln>
                  <a:noFill/>
                </a:ln>
                <a:solidFill>
                  <a:sysClr val="windowText" lastClr="000000"/>
                </a:solidFill>
                <a:effectLst/>
                <a:uLnTx/>
                <a:uFillTx/>
              </a:rPr>
              <a:t>ا؛</a:t>
            </a:r>
            <a:endParaRPr kumimoji="0" lang="ar-SA" sz="3200" b="1" i="0" u="none" strike="noStrike" kern="0" cap="none" spc="0" normalizeH="0" baseline="0" noProof="0" dirty="0" smtClean="0">
              <a:ln>
                <a:noFill/>
              </a:ln>
              <a:solidFill>
                <a:sysClr val="windowText" lastClr="000000"/>
              </a:solidFill>
              <a:effectLst/>
              <a:uLnTx/>
              <a:uFillTx/>
            </a:endParaRPr>
          </a:p>
          <a:p>
            <a:pPr marL="355600" marR="0" lvl="0" indent="0" algn="r" defTabSz="914400" rtl="1" eaLnBrk="1" fontAlgn="auto" latinLnBrk="0" hangingPunct="1">
              <a:lnSpc>
                <a:spcPct val="100000"/>
              </a:lnSpc>
              <a:spcBef>
                <a:spcPts val="0"/>
              </a:spcBef>
              <a:spcAft>
                <a:spcPts val="0"/>
              </a:spcAft>
              <a:buClrTx/>
              <a:buSzTx/>
              <a:buFontTx/>
              <a:buNone/>
              <a:tabLst/>
              <a:defRPr/>
            </a:pPr>
            <a:r>
              <a:rPr kumimoji="0" lang="ar-MA" sz="3200" b="1" i="0" u="none" strike="noStrike" kern="0" cap="none" spc="0" normalizeH="0" baseline="0" noProof="0" dirty="0" smtClean="0">
                <a:ln>
                  <a:noFill/>
                </a:ln>
                <a:solidFill>
                  <a:sysClr val="windowText" lastClr="000000"/>
                </a:solidFill>
                <a:effectLst/>
                <a:uLnTx/>
                <a:uFillTx/>
              </a:rPr>
              <a:t>-</a:t>
            </a:r>
            <a:r>
              <a:rPr kumimoji="0" lang="ar-SA" sz="3200" b="1" i="0" u="none" strike="noStrike" kern="0" cap="none" spc="0" normalizeH="0" baseline="0" noProof="0" dirty="0" smtClean="0">
                <a:ln>
                  <a:noFill/>
                </a:ln>
                <a:solidFill>
                  <a:sysClr val="windowText" lastClr="000000"/>
                </a:solidFill>
                <a:effectLst/>
                <a:uLnTx/>
                <a:uFillTx/>
              </a:rPr>
              <a:t>اكتشاف الأنظمة الأسلوبية </a:t>
            </a:r>
            <a:r>
              <a:rPr kumimoji="0" lang="ar-SA" sz="3200" b="1" i="0" u="none" strike="noStrike" kern="0" cap="none" spc="0" normalizeH="0" baseline="0" noProof="0" dirty="0" smtClean="0">
                <a:ln>
                  <a:noFill/>
                </a:ln>
                <a:solidFill>
                  <a:sysClr val="windowText" lastClr="000000"/>
                </a:solidFill>
                <a:effectLst/>
                <a:uLnTx/>
                <a:uFillTx/>
              </a:rPr>
              <a:t>والتركيبية </a:t>
            </a:r>
            <a:r>
              <a:rPr kumimoji="0" lang="ar-SA" sz="3200" b="1" i="0" u="none" strike="noStrike" kern="0" cap="none" spc="0" normalizeH="0" baseline="0" noProof="0" dirty="0" smtClean="0">
                <a:ln>
                  <a:noFill/>
                </a:ln>
                <a:solidFill>
                  <a:sysClr val="windowText" lastClr="000000"/>
                </a:solidFill>
                <a:effectLst/>
                <a:uLnTx/>
                <a:uFillTx/>
              </a:rPr>
              <a:t>والصرفية</a:t>
            </a:r>
            <a:r>
              <a:rPr kumimoji="0" lang="ar-MA" sz="3200" b="1" i="0" u="none" strike="noStrike" kern="0" cap="none" spc="0" normalizeH="0" baseline="0" noProof="0" dirty="0" smtClean="0">
                <a:ln>
                  <a:noFill/>
                </a:ln>
                <a:solidFill>
                  <a:sysClr val="windowText" lastClr="000000"/>
                </a:solidFill>
                <a:effectLst/>
                <a:uLnTx/>
                <a:uFillTx/>
              </a:rPr>
              <a:t>؛</a:t>
            </a:r>
            <a:endParaRPr kumimoji="0" lang="ar-SA" sz="3200" b="1" i="0" u="none" strike="noStrike" kern="0" cap="none" spc="0" normalizeH="0" baseline="0" noProof="0" dirty="0" smtClean="0">
              <a:ln>
                <a:noFill/>
              </a:ln>
              <a:solidFill>
                <a:sysClr val="windowText" lastClr="000000"/>
              </a:solidFill>
              <a:effectLst/>
              <a:uLnTx/>
              <a:uFillTx/>
            </a:endParaRPr>
          </a:p>
          <a:p>
            <a:pPr marL="355600" marR="0" lvl="0" indent="0" algn="r" defTabSz="914400" rtl="1" eaLnBrk="1" fontAlgn="auto" latinLnBrk="0" hangingPunct="1">
              <a:lnSpc>
                <a:spcPct val="100000"/>
              </a:lnSpc>
              <a:spcBef>
                <a:spcPts val="0"/>
              </a:spcBef>
              <a:spcAft>
                <a:spcPts val="0"/>
              </a:spcAft>
              <a:buClrTx/>
              <a:buSzTx/>
              <a:buFontTx/>
              <a:buNone/>
              <a:tabLst/>
              <a:defRPr/>
            </a:pPr>
            <a:r>
              <a:rPr kumimoji="0" lang="ar-MA" sz="3200" b="1" i="0" u="none" strike="noStrike" kern="0" cap="none" spc="0" normalizeH="0" baseline="0" noProof="0" dirty="0" err="1" smtClean="0">
                <a:ln>
                  <a:noFill/>
                </a:ln>
                <a:solidFill>
                  <a:sysClr val="windowText" lastClr="000000"/>
                </a:solidFill>
                <a:effectLst/>
                <a:uLnTx/>
                <a:uFillTx/>
              </a:rPr>
              <a:t>-</a:t>
            </a:r>
            <a:r>
              <a:rPr kumimoji="0" lang="ar-SA" sz="3200" b="1" i="0" u="none" strike="noStrike" kern="0" cap="none" spc="0" normalizeH="0" baseline="0" noProof="0" dirty="0" smtClean="0">
                <a:ln>
                  <a:noFill/>
                </a:ln>
                <a:solidFill>
                  <a:sysClr val="windowText" lastClr="000000"/>
                </a:solidFill>
                <a:effectLst/>
                <a:uLnTx/>
                <a:uFillTx/>
              </a:rPr>
              <a:t>الاستثمار شفويا وكتابيا</a:t>
            </a:r>
            <a:r>
              <a:rPr kumimoji="0" lang="ar-MA" sz="3200" b="1" i="0" u="none" strike="noStrike" kern="0" cap="none" spc="0" normalizeH="0" baseline="0" noProof="0" dirty="0" smtClean="0">
                <a:ln>
                  <a:noFill/>
                </a:ln>
                <a:solidFill>
                  <a:sysClr val="windowText" lastClr="000000"/>
                </a:solidFill>
                <a:effectLst/>
                <a:uLnTx/>
                <a:uFillTx/>
              </a:rPr>
              <a:t>.</a:t>
            </a:r>
            <a:endParaRPr kumimoji="0" lang="ar-SA" sz="3200" b="1"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84432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0"/>
            <a:ext cx="7620000" cy="563563"/>
          </a:xfrm>
        </p:spPr>
        <p:txBody>
          <a:bodyPr/>
          <a:lstStyle/>
          <a:p>
            <a:pPr lvl="0" rtl="1">
              <a:spcBef>
                <a:spcPct val="20000"/>
              </a:spcBef>
            </a:pPr>
            <a:r>
              <a:rPr lang="ar-MA" dirty="0" smtClean="0">
                <a:solidFill>
                  <a:schemeClr val="accent1"/>
                </a:solidFill>
                <a:latin typeface="+mn-lt"/>
                <a:ea typeface="+mn-ea"/>
                <a:cs typeface="+mn-cs"/>
              </a:rPr>
              <a:t/>
            </a:r>
            <a:br>
              <a:rPr lang="ar-MA" dirty="0" smtClean="0">
                <a:solidFill>
                  <a:schemeClr val="accent1"/>
                </a:solidFill>
                <a:latin typeface="+mn-lt"/>
                <a:ea typeface="+mn-ea"/>
                <a:cs typeface="+mn-cs"/>
              </a:rPr>
            </a:br>
            <a:r>
              <a:rPr lang="ar-MA" dirty="0" smtClean="0">
                <a:solidFill>
                  <a:schemeClr val="accent1"/>
                </a:solidFill>
                <a:latin typeface="+mn-lt"/>
                <a:ea typeface="+mn-ea"/>
                <a:cs typeface="+mn-cs"/>
              </a:rPr>
              <a:t>منهجية </a:t>
            </a:r>
            <a:r>
              <a:rPr lang="ar-MA" dirty="0">
                <a:solidFill>
                  <a:schemeClr val="accent1"/>
                </a:solidFill>
                <a:latin typeface="+mn-lt"/>
                <a:ea typeface="+mn-ea"/>
                <a:cs typeface="+mn-cs"/>
              </a:rPr>
              <a:t>تدريس الدرس اللغوي</a:t>
            </a:r>
            <a:r>
              <a:rPr lang="ar-MA" sz="2800" b="0" dirty="0">
                <a:solidFill>
                  <a:srgbClr val="000000"/>
                </a:solidFill>
              </a:rPr>
              <a:t/>
            </a:r>
            <a:br>
              <a:rPr lang="ar-MA" sz="2800" b="0" dirty="0">
                <a:solidFill>
                  <a:srgbClr val="000000"/>
                </a:solidFill>
              </a:rPr>
            </a:br>
            <a:endParaRPr lang="fr-FR" dirty="0"/>
          </a:p>
        </p:txBody>
      </p:sp>
      <p:sp>
        <p:nvSpPr>
          <p:cNvPr id="4" name="Espace réservé du contenu 2"/>
          <p:cNvSpPr>
            <a:spLocks noGrp="1"/>
          </p:cNvSpPr>
          <p:nvPr>
            <p:ph idx="1"/>
          </p:nvPr>
        </p:nvSpPr>
        <p:spPr bwMode="auto">
          <a:xfrm>
            <a:off x="467544" y="1052736"/>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3200" b="1" i="0" u="none" strike="noStrike" kern="0" cap="none" spc="0" normalizeH="0" baseline="0" noProof="0" dirty="0" smtClean="0">
                <a:ln>
                  <a:noFill/>
                </a:ln>
                <a:solidFill>
                  <a:srgbClr val="A5644E">
                    <a:lumMod val="75000"/>
                  </a:srgbClr>
                </a:solidFill>
                <a:effectLst/>
                <a:uLnTx/>
                <a:uFillTx/>
              </a:rPr>
              <a:t>الكفايات الأساسية</a:t>
            </a:r>
            <a:r>
              <a:rPr kumimoji="0" lang="fr-FR" sz="3200" b="1" i="0" u="none" strike="noStrike" kern="0" cap="none" spc="0" normalizeH="0" baseline="0" noProof="0" dirty="0" smtClean="0">
                <a:ln>
                  <a:noFill/>
                </a:ln>
                <a:solidFill>
                  <a:srgbClr val="A5644E">
                    <a:lumMod val="75000"/>
                  </a:srgbClr>
                </a:solidFill>
                <a:effectLst/>
                <a:uLnTx/>
                <a:uFillTx/>
              </a:rPr>
              <a:t>:</a:t>
            </a:r>
            <a:r>
              <a:rPr kumimoji="0" lang="ar-SA" sz="3200" b="0" i="0" u="none" strike="noStrike" kern="0" cap="none" spc="0" normalizeH="0" baseline="0" noProof="0" dirty="0" smtClean="0">
                <a:ln>
                  <a:noFill/>
                </a:ln>
                <a:solidFill>
                  <a:srgbClr val="A5644E">
                    <a:lumMod val="75000"/>
                  </a:srgbClr>
                </a:solidFill>
                <a:effectLst/>
                <a:uLnTx/>
                <a:uFillTx/>
              </a:rPr>
              <a:t> </a:t>
            </a:r>
            <a:endParaRPr kumimoji="0" lang="fr-FR" sz="3200" b="0" i="0" u="none" strike="noStrike" kern="0" cap="none" spc="0" normalizeH="0" baseline="0" noProof="0" dirty="0" smtClean="0">
              <a:ln>
                <a:noFill/>
              </a:ln>
              <a:solidFill>
                <a:srgbClr val="A5644E">
                  <a:lumMod val="75000"/>
                </a:srgbClr>
              </a:solidFill>
              <a:effectLst/>
              <a:uLnTx/>
              <a:uFillTx/>
            </a:endParaRPr>
          </a:p>
          <a:p>
            <a:pPr marR="0" lvl="0" algn="just" defTabSz="914400" rtl="1" eaLnBrk="1" fontAlgn="auto" latinLnBrk="0" hangingPunct="1">
              <a:lnSpc>
                <a:spcPct val="100000"/>
              </a:lnSpc>
              <a:spcBef>
                <a:spcPts val="0"/>
              </a:spcBef>
              <a:spcAft>
                <a:spcPts val="0"/>
              </a:spcAft>
              <a:buClrTx/>
              <a:buSzTx/>
              <a:buFont typeface="Wingdings" pitchFamily="2" charset="2"/>
              <a:buChar char="q"/>
              <a:tabLst/>
              <a:defRPr/>
            </a:pPr>
            <a:r>
              <a:rPr lang="ar-MA" sz="3200" b="1" dirty="0">
                <a:solidFill>
                  <a:sysClr val="windowText" lastClr="000000"/>
                </a:solidFill>
                <a:latin typeface="Times New Roman" pitchFamily="18" charset="0"/>
                <a:cs typeface="Times New Roman" pitchFamily="18" charset="0"/>
              </a:rPr>
              <a:t>أ</a:t>
            </a:r>
            <a:r>
              <a:rPr kumimoji="0" lang="ar-SA" sz="32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ن يتمكن المتعلم </a:t>
            </a:r>
            <a:r>
              <a:rPr kumimoji="0" lang="ar-MA" sz="32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من عدد من القواعد اللغوية، قادرا على استعمالها بشكل صحيح في أنشطته اللغوية المنطوقة والمكتوبة وفي التواصل السليم مع الغير؛</a:t>
            </a:r>
            <a:endParaRPr kumimoji="0" lang="fr-FR" sz="32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endParaRPr>
          </a:p>
          <a:p>
            <a:pPr marR="0" lvl="0" algn="just" defTabSz="914400" rtl="1" eaLnBrk="1" fontAlgn="auto" latinLnBrk="0" hangingPunct="1">
              <a:lnSpc>
                <a:spcPct val="100000"/>
              </a:lnSpc>
              <a:spcBef>
                <a:spcPts val="0"/>
              </a:spcBef>
              <a:spcAft>
                <a:spcPts val="0"/>
              </a:spcAft>
              <a:buClrTx/>
              <a:buSzTx/>
              <a:buFont typeface="Wingdings" pitchFamily="2" charset="2"/>
              <a:buChar char="q"/>
              <a:tabLst/>
              <a:defRPr/>
            </a:pPr>
            <a:r>
              <a:rPr lang="ar-MA" sz="3200" b="1" dirty="0">
                <a:solidFill>
                  <a:sysClr val="windowText" lastClr="000000"/>
                </a:solidFill>
                <a:latin typeface="Times New Roman" pitchFamily="18" charset="0"/>
                <a:cs typeface="Times New Roman" pitchFamily="18" charset="0"/>
              </a:rPr>
              <a:t>أ</a:t>
            </a:r>
            <a:r>
              <a:rPr kumimoji="0" lang="ar-SA" sz="32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ن يكون المتعلم </a:t>
            </a:r>
            <a:r>
              <a:rPr kumimoji="0" lang="ar-MA" sz="32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قادرا على استيعاب المجال اللغوي وعلى التمييز والموازنة بين مستوياته، لتنمو لديه تدريجيا القدرة على الحكم المنطقي.</a:t>
            </a:r>
            <a:endParaRPr kumimoji="0" lang="fr-FR" sz="3200" b="1" i="0" u="none" strike="noStrike" kern="0" cap="none" spc="0" normalizeH="0" baseline="0" noProof="0" dirty="0" smtClean="0">
              <a:ln>
                <a:noFill/>
              </a:ln>
              <a:solidFill>
                <a:srgbClr val="F0A22E">
                  <a:lumMod val="60000"/>
                  <a:lumOff val="40000"/>
                </a:srgbClr>
              </a:solidFill>
              <a:effectLst/>
              <a:uLnTx/>
              <a:uFillTx/>
              <a:latin typeface="Times New Roman" pitchFamily="18" charset="0"/>
              <a:cs typeface="Times New Roman" pitchFamily="18" charset="0"/>
            </a:endParaRPr>
          </a:p>
        </p:txBody>
      </p:sp>
    </p:spTree>
    <p:extLst>
      <p:ext uri="{BB962C8B-B14F-4D97-AF65-F5344CB8AC3E}">
        <p14:creationId xmlns:p14="http://schemas.microsoft.com/office/powerpoint/2010/main" val="355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0471" y="189194"/>
            <a:ext cx="7620000" cy="563563"/>
          </a:xfrm>
        </p:spPr>
        <p:txBody>
          <a:bodyPr/>
          <a:lstStyle/>
          <a:p>
            <a:r>
              <a:rPr lang="ar-MA" dirty="0">
                <a:solidFill>
                  <a:srgbClr val="8B8DE1"/>
                </a:solidFill>
              </a:rPr>
              <a:t>منهجية تدريس الدرس اللغوي</a:t>
            </a:r>
            <a:endParaRPr lang="fr-F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12776"/>
            <a:ext cx="8496943" cy="4968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508104" y="972655"/>
            <a:ext cx="30243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4400" b="1" dirty="0">
                <a:solidFill>
                  <a:schemeClr val="accent2">
                    <a:lumMod val="50000"/>
                  </a:schemeClr>
                </a:solidFill>
              </a:rPr>
              <a:t>ت</a:t>
            </a:r>
            <a:r>
              <a:rPr lang="ar-MA" sz="4400" b="1" dirty="0" smtClean="0">
                <a:solidFill>
                  <a:schemeClr val="accent2">
                    <a:lumMod val="50000"/>
                  </a:schemeClr>
                </a:solidFill>
              </a:rPr>
              <a:t>طور الظواهر</a:t>
            </a:r>
            <a:endParaRPr lang="fr-FR" sz="4400" b="1" dirty="0">
              <a:solidFill>
                <a:schemeClr val="accent2">
                  <a:lumMod val="50000"/>
                </a:schemeClr>
              </a:solidFill>
            </a:endParaRPr>
          </a:p>
        </p:txBody>
      </p:sp>
    </p:spTree>
    <p:extLst>
      <p:ext uri="{BB962C8B-B14F-4D97-AF65-F5344CB8AC3E}">
        <p14:creationId xmlns:p14="http://schemas.microsoft.com/office/powerpoint/2010/main" val="5320366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منهجية تدريس الدرس اللغوي</a:t>
            </a:r>
            <a:endParaRPr lang="fr-FR" dirty="0"/>
          </a:p>
        </p:txBody>
      </p:sp>
      <p:sp>
        <p:nvSpPr>
          <p:cNvPr id="3" name="Content Placeholder 2"/>
          <p:cNvSpPr>
            <a:spLocks noGrp="1"/>
          </p:cNvSpPr>
          <p:nvPr>
            <p:ph idx="1"/>
          </p:nvPr>
        </p:nvSpPr>
        <p:spPr/>
        <p:txBody>
          <a:bodyPr/>
          <a:lstStyle/>
          <a:p>
            <a:pPr marL="0" indent="0" algn="r" rtl="1">
              <a:buNone/>
            </a:pPr>
            <a:r>
              <a:rPr lang="ar-MA" sz="3600" b="1" dirty="0" smtClean="0"/>
              <a:t>الغلاف الزمني وتوزيع الحصص</a:t>
            </a:r>
            <a:r>
              <a:rPr lang="ar-MA" dirty="0" smtClean="0"/>
              <a:t>:</a:t>
            </a:r>
            <a:endParaRPr lang="fr-F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00808"/>
            <a:ext cx="8568952" cy="4608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46199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منهجية تدريس الدرس اللغوي</a:t>
            </a:r>
            <a:endParaRPr lang="fr-FR" dirty="0"/>
          </a:p>
        </p:txBody>
      </p:sp>
      <p:sp>
        <p:nvSpPr>
          <p:cNvPr id="3" name="Content Placeholder 2"/>
          <p:cNvSpPr>
            <a:spLocks noGrp="1"/>
          </p:cNvSpPr>
          <p:nvPr>
            <p:ph idx="1"/>
          </p:nvPr>
        </p:nvSpPr>
        <p:spPr/>
        <p:txBody>
          <a:bodyPr/>
          <a:lstStyle/>
          <a:p>
            <a:pPr marL="0" indent="0" algn="r" rtl="1">
              <a:buNone/>
            </a:pPr>
            <a:r>
              <a:rPr lang="ar-MA" dirty="0" smtClean="0"/>
              <a:t>المبادئ الموجهة لتدريس القواعد</a:t>
            </a:r>
            <a:r>
              <a:rPr lang="fr-FR" dirty="0"/>
              <a:t> </a:t>
            </a:r>
            <a:r>
              <a:rPr lang="ar-MA" dirty="0" smtClean="0"/>
              <a:t> اللغوية</a:t>
            </a:r>
            <a:endParaRPr lang="fr-FR" dirty="0"/>
          </a:p>
        </p:txBody>
      </p:sp>
      <p:grpSp>
        <p:nvGrpSpPr>
          <p:cNvPr id="4" name="Group 2"/>
          <p:cNvGrpSpPr>
            <a:grpSpLocks/>
          </p:cNvGrpSpPr>
          <p:nvPr/>
        </p:nvGrpSpPr>
        <p:grpSpPr bwMode="auto">
          <a:xfrm>
            <a:off x="306932" y="1700808"/>
            <a:ext cx="8837068" cy="4483109"/>
            <a:chOff x="864" y="1310"/>
            <a:chExt cx="3987" cy="2338"/>
          </a:xfrm>
        </p:grpSpPr>
        <p:sp>
          <p:nvSpPr>
            <p:cNvPr id="5" name="Oval 3"/>
            <p:cNvSpPr>
              <a:spLocks noChangeArrowheads="1"/>
            </p:cNvSpPr>
            <p:nvPr/>
          </p:nvSpPr>
          <p:spPr bwMode="gray">
            <a:xfrm>
              <a:off x="1347" y="2813"/>
              <a:ext cx="3504" cy="835"/>
            </a:xfrm>
            <a:prstGeom prst="ellipse">
              <a:avLst/>
            </a:prstGeom>
            <a:gradFill rotWithShape="1">
              <a:gsLst>
                <a:gs pos="0">
                  <a:srgbClr val="B2B2B2"/>
                </a:gs>
                <a:gs pos="100000">
                  <a:srgbClr val="F7F9F2"/>
                </a:gs>
              </a:gsLst>
              <a:lin ang="2700000" scaled="1"/>
            </a:gradFill>
            <a:ln>
              <a:noFill/>
            </a:ln>
            <a:effectLst/>
            <a:extLst>
              <a:ext uri="{91240B29-F687-4F45-9708-019B960494DF}">
                <a14:hiddenLine xmlns:a14="http://schemas.microsoft.com/office/drawing/2010/main" w="3175">
                  <a:solidFill>
                    <a:schemeClr val="tx1"/>
                  </a:solidFill>
                  <a:round/>
                  <a:headEnd/>
                  <a:tailEnd type="none" w="sm" len="sm"/>
                </a14:hiddenLine>
              </a:ext>
              <a:ext uri="{AF507438-7753-43E0-B8FC-AC1667EBCBE1}">
                <a14:hiddenEffects xmlns:a14="http://schemas.microsoft.com/office/drawing/2010/main">
                  <a:effectLst>
                    <a:outerShdw dist="71842" dir="2700000" algn="ctr" rotWithShape="0">
                      <a:schemeClr val="bg2"/>
                    </a:outerShdw>
                  </a:effectLst>
                </a14:hiddenEffects>
              </a:ext>
            </a:extLst>
          </p:spPr>
          <p:txBody>
            <a:bodyPr vert="eaVert" wrap="none" lIns="92075" tIns="46038" rIns="92075" bIns="460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6" name="Oval 4"/>
            <p:cNvSpPr>
              <a:spLocks noChangeArrowheads="1"/>
            </p:cNvSpPr>
            <p:nvPr/>
          </p:nvSpPr>
          <p:spPr bwMode="gray">
            <a:xfrm rot="20601703">
              <a:off x="911" y="1390"/>
              <a:ext cx="3630" cy="1900"/>
            </a:xfrm>
            <a:prstGeom prst="ellipse">
              <a:avLst/>
            </a:prstGeom>
            <a:gradFill rotWithShape="0">
              <a:gsLst>
                <a:gs pos="0">
                  <a:srgbClr val="808080"/>
                </a:gs>
                <a:gs pos="50000">
                  <a:srgbClr val="808080">
                    <a:gamma/>
                    <a:tint val="63529"/>
                    <a:invGamma/>
                  </a:srgbClr>
                </a:gs>
                <a:gs pos="100000">
                  <a:srgbClr val="808080"/>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7" name="Oval 5"/>
            <p:cNvSpPr>
              <a:spLocks noChangeArrowheads="1"/>
            </p:cNvSpPr>
            <p:nvPr/>
          </p:nvSpPr>
          <p:spPr bwMode="gray">
            <a:xfrm rot="-998297">
              <a:off x="926" y="1380"/>
              <a:ext cx="3504" cy="1841"/>
            </a:xfrm>
            <a:prstGeom prst="ellipse">
              <a:avLst/>
            </a:prstGeom>
            <a:gradFill rotWithShape="1">
              <a:gsLst>
                <a:gs pos="0">
                  <a:srgbClr val="2791BB"/>
                </a:gs>
                <a:gs pos="100000">
                  <a:srgbClr val="2791BB">
                    <a:gamma/>
                    <a:shade val="0"/>
                    <a:invGamma/>
                  </a:srgb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8" name="Arc 6"/>
            <p:cNvSpPr>
              <a:spLocks/>
            </p:cNvSpPr>
            <p:nvPr/>
          </p:nvSpPr>
          <p:spPr bwMode="gray">
            <a:xfrm rot="-998297">
              <a:off x="2599" y="1310"/>
              <a:ext cx="1795" cy="1239"/>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rgbClr val="3DC5C5"/>
                </a:gs>
                <a:gs pos="100000">
                  <a:srgbClr val="3DC5C5">
                    <a:gamma/>
                    <a:tint val="63529"/>
                    <a:invGamma/>
                  </a:srgbClr>
                </a:gs>
              </a:gsLst>
              <a:lin ang="54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9" name="Arc 7"/>
            <p:cNvSpPr>
              <a:spLocks/>
            </p:cNvSpPr>
            <p:nvPr/>
          </p:nvSpPr>
          <p:spPr bwMode="gray">
            <a:xfrm rot="20601703" flipH="1">
              <a:off x="1258" y="2495"/>
              <a:ext cx="2067" cy="930"/>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rgbClr val="2045AE">
                    <a:gamma/>
                    <a:shade val="69804"/>
                    <a:invGamma/>
                  </a:srgbClr>
                </a:gs>
                <a:gs pos="100000">
                  <a:srgbClr val="2045AE"/>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r>
                <a:rPr lang="ar-MA" sz="2000" b="1" kern="0" dirty="0">
                  <a:solidFill>
                    <a:srgbClr val="FFFFFF"/>
                  </a:solidFill>
                  <a:latin typeface="Verdana" pitchFamily="34" charset="0"/>
                </a:rPr>
                <a:t>التكامل بين الكفايات اللغوية والتواصلية</a:t>
              </a:r>
              <a:endParaRPr lang="fr-FR" sz="2000" b="1" kern="0" dirty="0">
                <a:solidFill>
                  <a:srgbClr val="FFFFFF"/>
                </a:solidFill>
                <a:latin typeface="Verdana" pitchFamily="34" charset="0"/>
              </a:endParaRPr>
            </a:p>
          </p:txBody>
        </p:sp>
        <p:sp>
          <p:nvSpPr>
            <p:cNvPr id="10" name="Arc 8"/>
            <p:cNvSpPr>
              <a:spLocks/>
            </p:cNvSpPr>
            <p:nvPr/>
          </p:nvSpPr>
          <p:spPr bwMode="gray">
            <a:xfrm rot="-998297">
              <a:off x="1715" y="1339"/>
              <a:ext cx="2034" cy="893"/>
            </a:xfrm>
            <a:custGeom>
              <a:avLst/>
              <a:gdLst>
                <a:gd name="G0" fmla="+- 9843 0 0"/>
                <a:gd name="G1" fmla="+- 21600 0 0"/>
                <a:gd name="G2" fmla="+- 21600 0 0"/>
                <a:gd name="T0" fmla="*/ 0 w 24549"/>
                <a:gd name="T1" fmla="*/ 2373 h 21600"/>
                <a:gd name="T2" fmla="*/ 24549 w 24549"/>
                <a:gd name="T3" fmla="*/ 5780 h 21600"/>
                <a:gd name="T4" fmla="*/ 9843 w 24549"/>
                <a:gd name="T5" fmla="*/ 21600 h 21600"/>
              </a:gdLst>
              <a:ahLst/>
              <a:cxnLst>
                <a:cxn ang="0">
                  <a:pos x="T0" y="T1"/>
                </a:cxn>
                <a:cxn ang="0">
                  <a:pos x="T2" y="T3"/>
                </a:cxn>
                <a:cxn ang="0">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close/>
                </a:path>
              </a:pathLst>
            </a:custGeom>
            <a:gradFill rotWithShape="1">
              <a:gsLst>
                <a:gs pos="0">
                  <a:srgbClr val="3DC5C5"/>
                </a:gs>
                <a:gs pos="100000">
                  <a:srgbClr val="3DC5C5">
                    <a:gamma/>
                    <a:shade val="72549"/>
                    <a:invGamma/>
                  </a:srgb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11" name="Arc 9"/>
            <p:cNvSpPr>
              <a:spLocks/>
            </p:cNvSpPr>
            <p:nvPr/>
          </p:nvSpPr>
          <p:spPr bwMode="gray">
            <a:xfrm rot="20601703" flipH="1">
              <a:off x="864" y="1713"/>
              <a:ext cx="1796" cy="1302"/>
            </a:xfrm>
            <a:custGeom>
              <a:avLst/>
              <a:gdLst>
                <a:gd name="G0" fmla="+- 0 0 0"/>
                <a:gd name="G1" fmla="+- 19945 0 0"/>
                <a:gd name="G2" fmla="+- 21600 0 0"/>
                <a:gd name="T0" fmla="*/ 8292 w 21600"/>
                <a:gd name="T1" fmla="*/ 0 h 30468"/>
                <a:gd name="T2" fmla="*/ 18863 w 21600"/>
                <a:gd name="T3" fmla="*/ 30468 h 30468"/>
                <a:gd name="T4" fmla="*/ 0 w 21600"/>
                <a:gd name="T5" fmla="*/ 19945 h 30468"/>
              </a:gdLst>
              <a:ahLst/>
              <a:cxnLst>
                <a:cxn ang="0">
                  <a:pos x="T0" y="T1"/>
                </a:cxn>
                <a:cxn ang="0">
                  <a:pos x="T2" y="T3"/>
                </a:cxn>
                <a:cxn ang="0">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close/>
                </a:path>
              </a:pathLst>
            </a:custGeom>
            <a:gradFill rotWithShape="1">
              <a:gsLst>
                <a:gs pos="0">
                  <a:srgbClr val="FF9933"/>
                </a:gs>
                <a:gs pos="100000">
                  <a:srgbClr val="FF9933">
                    <a:gamma/>
                    <a:shade val="46275"/>
                    <a:invGamma/>
                  </a:srgb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12" name="Freeform 10"/>
            <p:cNvSpPr>
              <a:spLocks/>
            </p:cNvSpPr>
            <p:nvPr/>
          </p:nvSpPr>
          <p:spPr bwMode="gray">
            <a:xfrm>
              <a:off x="3442" y="2282"/>
              <a:ext cx="1105" cy="1120"/>
            </a:xfrm>
            <a:custGeom>
              <a:avLst/>
              <a:gdLst>
                <a:gd name="T0" fmla="*/ 9 w 1105"/>
                <a:gd name="T1" fmla="*/ 888 h 1120"/>
                <a:gd name="T2" fmla="*/ 1105 w 1105"/>
                <a:gd name="T3" fmla="*/ 0 h 1120"/>
                <a:gd name="T4" fmla="*/ 1081 w 1105"/>
                <a:gd name="T5" fmla="*/ 256 h 1120"/>
                <a:gd name="T6" fmla="*/ 705 w 1105"/>
                <a:gd name="T7" fmla="*/ 704 h 1120"/>
                <a:gd name="T8" fmla="*/ 17 w 1105"/>
                <a:gd name="T9" fmla="*/ 1120 h 1120"/>
                <a:gd name="T10" fmla="*/ 9 w 1105"/>
                <a:gd name="T11" fmla="*/ 888 h 1120"/>
              </a:gdLst>
              <a:ahLst/>
              <a:cxnLst>
                <a:cxn ang="0">
                  <a:pos x="T0" y="T1"/>
                </a:cxn>
                <a:cxn ang="0">
                  <a:pos x="T2" y="T3"/>
                </a:cxn>
                <a:cxn ang="0">
                  <a:pos x="T4" y="T5"/>
                </a:cxn>
                <a:cxn ang="0">
                  <a:pos x="T6" y="T7"/>
                </a:cxn>
                <a:cxn ang="0">
                  <a:pos x="T8" y="T9"/>
                </a:cxn>
                <a:cxn ang="0">
                  <a:pos x="T10" y="T11"/>
                </a:cxn>
              </a:cxnLst>
              <a:rect l="0" t="0" r="r" b="b"/>
              <a:pathLst>
                <a:path w="1105" h="1120">
                  <a:moveTo>
                    <a:pt x="9" y="888"/>
                  </a:moveTo>
                  <a:lnTo>
                    <a:pt x="1105" y="0"/>
                  </a:lnTo>
                  <a:lnTo>
                    <a:pt x="1081" y="256"/>
                  </a:lnTo>
                  <a:cubicBezTo>
                    <a:pt x="1014" y="373"/>
                    <a:pt x="882" y="560"/>
                    <a:pt x="705" y="704"/>
                  </a:cubicBezTo>
                  <a:cubicBezTo>
                    <a:pt x="528" y="848"/>
                    <a:pt x="133" y="1089"/>
                    <a:pt x="17" y="1120"/>
                  </a:cubicBezTo>
                  <a:cubicBezTo>
                    <a:pt x="0" y="1038"/>
                    <a:pt x="9" y="888"/>
                    <a:pt x="9" y="888"/>
                  </a:cubicBezTo>
                  <a:close/>
                </a:path>
              </a:pathLst>
            </a:custGeom>
            <a:gradFill rotWithShape="0">
              <a:gsLst>
                <a:gs pos="0">
                  <a:srgbClr val="6B41BF">
                    <a:gamma/>
                    <a:shade val="48627"/>
                    <a:invGamma/>
                  </a:srgbClr>
                </a:gs>
                <a:gs pos="100000">
                  <a:srgbClr val="6B41BF"/>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13" name="Arc 11"/>
            <p:cNvSpPr>
              <a:spLocks/>
            </p:cNvSpPr>
            <p:nvPr/>
          </p:nvSpPr>
          <p:spPr bwMode="gray">
            <a:xfrm rot="-1060795">
              <a:off x="2840" y="1897"/>
              <a:ext cx="1719" cy="1171"/>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gradFill rotWithShape="1">
              <a:gsLst>
                <a:gs pos="0">
                  <a:srgbClr val="6B41BF">
                    <a:gamma/>
                    <a:shade val="46275"/>
                    <a:invGamma/>
                  </a:srgbClr>
                </a:gs>
                <a:gs pos="100000">
                  <a:srgbClr val="6B41BF"/>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14" name="Freeform 12"/>
            <p:cNvSpPr>
              <a:spLocks/>
            </p:cNvSpPr>
            <p:nvPr/>
          </p:nvSpPr>
          <p:spPr bwMode="gray">
            <a:xfrm>
              <a:off x="2819" y="2496"/>
              <a:ext cx="648" cy="928"/>
            </a:xfrm>
            <a:custGeom>
              <a:avLst/>
              <a:gdLst>
                <a:gd name="T0" fmla="*/ 648 w 648"/>
                <a:gd name="T1" fmla="*/ 632 h 928"/>
                <a:gd name="T2" fmla="*/ 648 w 648"/>
                <a:gd name="T3" fmla="*/ 928 h 928"/>
                <a:gd name="T4" fmla="*/ 0 w 648"/>
                <a:gd name="T5" fmla="*/ 64 h 928"/>
                <a:gd name="T6" fmla="*/ 96 w 648"/>
                <a:gd name="T7" fmla="*/ 0 h 928"/>
                <a:gd name="T8" fmla="*/ 648 w 648"/>
                <a:gd name="T9" fmla="*/ 632 h 928"/>
              </a:gdLst>
              <a:ahLst/>
              <a:cxnLst>
                <a:cxn ang="0">
                  <a:pos x="T0" y="T1"/>
                </a:cxn>
                <a:cxn ang="0">
                  <a:pos x="T2" y="T3"/>
                </a:cxn>
                <a:cxn ang="0">
                  <a:pos x="T4" y="T5"/>
                </a:cxn>
                <a:cxn ang="0">
                  <a:pos x="T6" y="T7"/>
                </a:cxn>
                <a:cxn ang="0">
                  <a:pos x="T8" y="T9"/>
                </a:cxn>
              </a:cxnLst>
              <a:rect l="0" t="0" r="r" b="b"/>
              <a:pathLst>
                <a:path w="648" h="928">
                  <a:moveTo>
                    <a:pt x="648" y="632"/>
                  </a:moveTo>
                  <a:lnTo>
                    <a:pt x="648" y="928"/>
                  </a:lnTo>
                  <a:lnTo>
                    <a:pt x="0" y="64"/>
                  </a:lnTo>
                  <a:lnTo>
                    <a:pt x="96" y="0"/>
                  </a:lnTo>
                  <a:lnTo>
                    <a:pt x="648" y="632"/>
                  </a:lnTo>
                  <a:close/>
                </a:path>
              </a:pathLst>
            </a:custGeom>
            <a:gradFill rotWithShape="1">
              <a:gsLst>
                <a:gs pos="0">
                  <a:srgbClr val="6B41BF"/>
                </a:gs>
                <a:gs pos="100000">
                  <a:srgbClr val="6B41BF">
                    <a:gamma/>
                    <a:shade val="54510"/>
                    <a:invGamma/>
                  </a:srgbClr>
                </a:gs>
              </a:gsLst>
              <a:lin ang="27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15" name="Oval 13"/>
            <p:cNvSpPr>
              <a:spLocks noChangeArrowheads="1"/>
            </p:cNvSpPr>
            <p:nvPr/>
          </p:nvSpPr>
          <p:spPr bwMode="gray">
            <a:xfrm rot="-998297">
              <a:off x="1846" y="1830"/>
              <a:ext cx="1698" cy="844"/>
            </a:xfrm>
            <a:prstGeom prst="ellipse">
              <a:avLst/>
            </a:prstGeom>
            <a:gradFill rotWithShape="0">
              <a:gsLst>
                <a:gs pos="0">
                  <a:srgbClr val="000000"/>
                </a:gs>
                <a:gs pos="50000">
                  <a:srgbClr val="000000">
                    <a:gamma/>
                    <a:tint val="24314"/>
                    <a:invGamma/>
                  </a:srgbClr>
                </a:gs>
                <a:gs pos="100000">
                  <a:srgbClr val="000000"/>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16" name="Text Box 14"/>
            <p:cNvSpPr txBox="1">
              <a:spLocks noChangeArrowheads="1"/>
            </p:cNvSpPr>
            <p:nvPr/>
          </p:nvSpPr>
          <p:spPr bwMode="gray">
            <a:xfrm>
              <a:off x="904" y="2215"/>
              <a:ext cx="1180"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ar-MA" sz="2000" b="1" kern="0" dirty="0">
                  <a:solidFill>
                    <a:srgbClr val="FFFFFF"/>
                  </a:solidFill>
                  <a:latin typeface="Verdana" pitchFamily="34" charset="0"/>
                </a:rPr>
                <a:t>الاستعمالات الوظيفية </a:t>
              </a:r>
              <a:endParaRPr lang="ar-MA" sz="2000" b="1" kern="0" dirty="0" smtClean="0">
                <a:solidFill>
                  <a:srgbClr val="FFFFFF"/>
                </a:solidFill>
                <a:latin typeface="Verdana"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lang="ar-MA" sz="2000" b="1" kern="0" dirty="0" smtClean="0">
                  <a:solidFill>
                    <a:srgbClr val="FFFFFF"/>
                  </a:solidFill>
                  <a:latin typeface="Verdana" pitchFamily="34" charset="0"/>
                </a:rPr>
                <a:t>للغة</a:t>
              </a:r>
              <a:endParaRPr lang="en-US" sz="2000" b="1" kern="0" dirty="0">
                <a:solidFill>
                  <a:srgbClr val="FFFFFF"/>
                </a:solidFill>
                <a:latin typeface="Verdana" pitchFamily="34" charset="0"/>
              </a:endParaRPr>
            </a:p>
          </p:txBody>
        </p:sp>
        <p:sp>
          <p:nvSpPr>
            <p:cNvPr id="17" name="Text Box 15"/>
            <p:cNvSpPr txBox="1">
              <a:spLocks noChangeArrowheads="1"/>
            </p:cNvSpPr>
            <p:nvPr/>
          </p:nvSpPr>
          <p:spPr bwMode="gray">
            <a:xfrm>
              <a:off x="2156" y="1443"/>
              <a:ext cx="1152" cy="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ar-MA" b="1" kern="0" dirty="0">
                  <a:solidFill>
                    <a:srgbClr val="FFFFFF"/>
                  </a:solidFill>
                  <a:latin typeface="Verdana" pitchFamily="34" charset="0"/>
                </a:rPr>
                <a:t>عدم الفصل بين تدريس القواعد </a:t>
              </a:r>
            </a:p>
            <a:p>
              <a:pPr algn="ctr" eaLnBrk="0" fontAlgn="auto" hangingPunct="0">
                <a:spcBef>
                  <a:spcPts val="0"/>
                </a:spcBef>
                <a:spcAft>
                  <a:spcPts val="0"/>
                </a:spcAft>
              </a:pPr>
              <a:r>
                <a:rPr lang="ar-MA" b="1" kern="0" dirty="0">
                  <a:solidFill>
                    <a:srgbClr val="FFFFFF"/>
                  </a:solidFill>
                  <a:latin typeface="Verdana" pitchFamily="34" charset="0"/>
                </a:rPr>
                <a:t>وبين تدريس باقي الوحدات</a:t>
              </a:r>
              <a:endParaRPr lang="en-US" b="1" kern="0" dirty="0">
                <a:solidFill>
                  <a:srgbClr val="FFFFFF"/>
                </a:solidFill>
                <a:latin typeface="Verdana" pitchFamily="34" charset="0"/>
              </a:endParaRPr>
            </a:p>
          </p:txBody>
        </p:sp>
        <p:sp>
          <p:nvSpPr>
            <p:cNvPr id="18" name="Text Box 16"/>
            <p:cNvSpPr txBox="1">
              <a:spLocks noChangeArrowheads="1"/>
            </p:cNvSpPr>
            <p:nvPr/>
          </p:nvSpPr>
          <p:spPr bwMode="gray">
            <a:xfrm>
              <a:off x="3510" y="1520"/>
              <a:ext cx="754" cy="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ar-MA" sz="2000" b="1" i="0" u="none" strike="noStrike" kern="0" cap="none" spc="0" normalizeH="0" baseline="0" noProof="0" dirty="0" smtClean="0">
                  <a:ln>
                    <a:noFill/>
                  </a:ln>
                  <a:solidFill>
                    <a:srgbClr val="FFFFFF"/>
                  </a:solidFill>
                  <a:effectLst/>
                  <a:uLnTx/>
                  <a:uFillTx/>
                  <a:latin typeface="Verdana" pitchFamily="34" charset="0"/>
                </a:rPr>
                <a:t>التزام المدرس باللغة العربية كلغة</a:t>
              </a:r>
              <a:r>
                <a:rPr kumimoji="0" lang="ar-MA" sz="2000" b="1" i="0" u="none" strike="noStrike" kern="0" cap="none" spc="0" normalizeH="0" noProof="0" dirty="0" smtClean="0">
                  <a:ln>
                    <a:noFill/>
                  </a:ln>
                  <a:solidFill>
                    <a:srgbClr val="FFFFFF"/>
                  </a:solidFill>
                  <a:effectLst/>
                  <a:uLnTx/>
                  <a:uFillTx/>
                  <a:latin typeface="Verdana" pitchFamily="34" charset="0"/>
                </a:rPr>
                <a:t> للتعليم</a:t>
              </a:r>
              <a:endParaRPr kumimoji="0" lang="en-US" sz="2000" b="1" i="0" u="none" strike="noStrike" kern="0" cap="none" spc="0" normalizeH="0" baseline="0" noProof="0" dirty="0">
                <a:ln>
                  <a:noFill/>
                </a:ln>
                <a:solidFill>
                  <a:srgbClr val="FFFFFF"/>
                </a:solidFill>
                <a:effectLst/>
                <a:uLnTx/>
                <a:uFillTx/>
                <a:latin typeface="Verdana" pitchFamily="34" charset="0"/>
              </a:endParaRPr>
            </a:p>
          </p:txBody>
        </p:sp>
        <p:sp>
          <p:nvSpPr>
            <p:cNvPr id="20" name="Text Box 18"/>
            <p:cNvSpPr txBox="1">
              <a:spLocks noChangeArrowheads="1"/>
            </p:cNvSpPr>
            <p:nvPr/>
          </p:nvSpPr>
          <p:spPr bwMode="gray">
            <a:xfrm>
              <a:off x="2176" y="2882"/>
              <a:ext cx="1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srgbClr val="FFFFFF"/>
                </a:solidFill>
                <a:effectLst/>
                <a:uLnTx/>
                <a:uFillTx/>
                <a:latin typeface="Verdana" pitchFamily="34" charset="0"/>
              </a:endParaRPr>
            </a:p>
          </p:txBody>
        </p:sp>
        <p:sp>
          <p:nvSpPr>
            <p:cNvPr id="21" name="Freeform 19"/>
            <p:cNvSpPr>
              <a:spLocks/>
            </p:cNvSpPr>
            <p:nvPr/>
          </p:nvSpPr>
          <p:spPr bwMode="gray">
            <a:xfrm>
              <a:off x="2768" y="2632"/>
              <a:ext cx="544" cy="680"/>
            </a:xfrm>
            <a:custGeom>
              <a:avLst/>
              <a:gdLst>
                <a:gd name="T0" fmla="*/ 0 w 544"/>
                <a:gd name="T1" fmla="*/ 16 h 680"/>
                <a:gd name="T2" fmla="*/ 256 w 544"/>
                <a:gd name="T3" fmla="*/ 528 h 680"/>
                <a:gd name="T4" fmla="*/ 264 w 544"/>
                <a:gd name="T5" fmla="*/ 680 h 680"/>
                <a:gd name="T6" fmla="*/ 448 w 544"/>
                <a:gd name="T7" fmla="*/ 624 h 680"/>
                <a:gd name="T8" fmla="*/ 544 w 544"/>
                <a:gd name="T9" fmla="*/ 576 h 680"/>
                <a:gd name="T10" fmla="*/ 112 w 544"/>
                <a:gd name="T11" fmla="*/ 0 h 680"/>
                <a:gd name="T12" fmla="*/ 0 w 544"/>
                <a:gd name="T13" fmla="*/ 16 h 680"/>
              </a:gdLst>
              <a:ahLst/>
              <a:cxnLst>
                <a:cxn ang="0">
                  <a:pos x="T0" y="T1"/>
                </a:cxn>
                <a:cxn ang="0">
                  <a:pos x="T2" y="T3"/>
                </a:cxn>
                <a:cxn ang="0">
                  <a:pos x="T4" y="T5"/>
                </a:cxn>
                <a:cxn ang="0">
                  <a:pos x="T6" y="T7"/>
                </a:cxn>
                <a:cxn ang="0">
                  <a:pos x="T8" y="T9"/>
                </a:cxn>
                <a:cxn ang="0">
                  <a:pos x="T10" y="T11"/>
                </a:cxn>
                <a:cxn ang="0">
                  <a:pos x="T12" y="T13"/>
                </a:cxn>
              </a:cxnLst>
              <a:rect l="0" t="0" r="r" b="b"/>
              <a:pathLst>
                <a:path w="544" h="680">
                  <a:moveTo>
                    <a:pt x="0" y="16"/>
                  </a:moveTo>
                  <a:lnTo>
                    <a:pt x="256" y="528"/>
                  </a:lnTo>
                  <a:lnTo>
                    <a:pt x="264" y="680"/>
                  </a:lnTo>
                  <a:lnTo>
                    <a:pt x="448" y="624"/>
                  </a:lnTo>
                  <a:lnTo>
                    <a:pt x="544" y="576"/>
                  </a:lnTo>
                  <a:lnTo>
                    <a:pt x="112" y="0"/>
                  </a:lnTo>
                  <a:lnTo>
                    <a:pt x="0" y="16"/>
                  </a:lnTo>
                  <a:close/>
                </a:path>
              </a:pathLst>
            </a:custGeom>
            <a:gradFill rotWithShape="1">
              <a:gsLst>
                <a:gs pos="0">
                  <a:srgbClr val="6B41BF">
                    <a:alpha val="19000"/>
                  </a:srgbClr>
                </a:gs>
                <a:gs pos="100000">
                  <a:srgbClr val="6B41BF">
                    <a:gamma/>
                    <a:shade val="75686"/>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sp>
          <p:nvSpPr>
            <p:cNvPr id="22" name="Oval 20"/>
            <p:cNvSpPr>
              <a:spLocks noChangeArrowheads="1"/>
            </p:cNvSpPr>
            <p:nvPr/>
          </p:nvSpPr>
          <p:spPr bwMode="gray">
            <a:xfrm rot="20601703">
              <a:off x="1953" y="1907"/>
              <a:ext cx="1629" cy="687"/>
            </a:xfrm>
            <a:prstGeom prst="ellipse">
              <a:avLst/>
            </a:prstGeom>
            <a:solidFill>
              <a:srgbClr val="FFFFFF"/>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000066"/>
                </a:solidFill>
                <a:effectLst/>
                <a:uLnTx/>
                <a:uFillTx/>
              </a:endParaRPr>
            </a:p>
          </p:txBody>
        </p:sp>
      </p:grpSp>
    </p:spTree>
    <p:extLst>
      <p:ext uri="{BB962C8B-B14F-4D97-AF65-F5344CB8AC3E}">
        <p14:creationId xmlns:p14="http://schemas.microsoft.com/office/powerpoint/2010/main" val="20136290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rtl="1"/>
            <a:r>
              <a:rPr lang="ar-MA" dirty="0">
                <a:solidFill>
                  <a:srgbClr val="8B8DE1"/>
                </a:solidFill>
              </a:rPr>
              <a:t>منهجية تدريس الدرس اللغوي</a:t>
            </a:r>
            <a:endParaRPr lang="en-US" dirty="0">
              <a:solidFill>
                <a:schemeClr val="accent1"/>
              </a:solidFill>
              <a:latin typeface="+mn-lt"/>
              <a:ea typeface="+mn-ea"/>
              <a:cs typeface="+mn-cs"/>
            </a:endParaRPr>
          </a:p>
        </p:txBody>
      </p:sp>
      <p:sp>
        <p:nvSpPr>
          <p:cNvPr id="66563" name="Freeform 3"/>
          <p:cNvSpPr>
            <a:spLocks noEditPoints="1"/>
          </p:cNvSpPr>
          <p:nvPr/>
        </p:nvSpPr>
        <p:spPr bwMode="gray">
          <a:xfrm>
            <a:off x="611560" y="1340768"/>
            <a:ext cx="8136904" cy="4602832"/>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accent1"/>
              </a:gs>
              <a:gs pos="100000">
                <a:schemeClr val="tx2"/>
              </a:gs>
            </a:gsLst>
            <a:lin ang="5400000" scaled="1"/>
          </a:gradFill>
          <a:ln>
            <a:noFill/>
          </a:ln>
          <a:effectLst>
            <a:outerShdw dist="206741" dir="8249373" algn="ctr" rotWithShape="0">
              <a:srgbClr val="C1D1D3">
                <a:alpha val="50000"/>
              </a:srgbClr>
            </a:outerShdw>
          </a:effectLst>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fr-FR">
              <a:solidFill>
                <a:srgbClr val="000000"/>
              </a:solidFill>
            </a:endParaRPr>
          </a:p>
        </p:txBody>
      </p:sp>
      <p:sp>
        <p:nvSpPr>
          <p:cNvPr id="66594" name="Oval 34"/>
          <p:cNvSpPr>
            <a:spLocks noChangeArrowheads="1"/>
          </p:cNvSpPr>
          <p:nvPr/>
        </p:nvSpPr>
        <p:spPr bwMode="gray">
          <a:xfrm rot="-723406">
            <a:off x="3316288" y="4972050"/>
            <a:ext cx="1438275" cy="66675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66595" name="Oval 35"/>
          <p:cNvSpPr>
            <a:spLocks noChangeArrowheads="1"/>
          </p:cNvSpPr>
          <p:nvPr/>
        </p:nvSpPr>
        <p:spPr bwMode="gray">
          <a:xfrm>
            <a:off x="3248025" y="3752850"/>
            <a:ext cx="1704975" cy="1706563"/>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596" name="Oval 36"/>
          <p:cNvSpPr>
            <a:spLocks noChangeArrowheads="1"/>
          </p:cNvSpPr>
          <p:nvPr/>
        </p:nvSpPr>
        <p:spPr bwMode="gray">
          <a:xfrm>
            <a:off x="3268663" y="3762375"/>
            <a:ext cx="1665287" cy="1663700"/>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597" name="Oval 37"/>
          <p:cNvSpPr>
            <a:spLocks noChangeArrowheads="1"/>
          </p:cNvSpPr>
          <p:nvPr/>
        </p:nvSpPr>
        <p:spPr bwMode="gray">
          <a:xfrm>
            <a:off x="3286125" y="3778250"/>
            <a:ext cx="1584325" cy="1555750"/>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598" name="Oval 38"/>
          <p:cNvSpPr>
            <a:spLocks noChangeArrowheads="1"/>
          </p:cNvSpPr>
          <p:nvPr/>
        </p:nvSpPr>
        <p:spPr bwMode="gray">
          <a:xfrm>
            <a:off x="3378200" y="3822700"/>
            <a:ext cx="1409700" cy="1262063"/>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dirty="0">
              <a:solidFill>
                <a:srgbClr val="000000"/>
              </a:solidFill>
            </a:endParaRPr>
          </a:p>
        </p:txBody>
      </p:sp>
      <p:sp>
        <p:nvSpPr>
          <p:cNvPr id="66599" name="Text Box 39"/>
          <p:cNvSpPr txBox="1">
            <a:spLocks noChangeArrowheads="1"/>
          </p:cNvSpPr>
          <p:nvPr/>
        </p:nvSpPr>
        <p:spPr bwMode="gray">
          <a:xfrm>
            <a:off x="3109515" y="4152628"/>
            <a:ext cx="186898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ctr" rtl="1"/>
            <a:r>
              <a:rPr lang="ar-MA" b="1" dirty="0" smtClean="0"/>
              <a:t>توظيفها في سياق وضعيات توصلية جديدة</a:t>
            </a:r>
            <a:endParaRPr lang="fr-FR" b="1" dirty="0"/>
          </a:p>
        </p:txBody>
      </p:sp>
      <p:sp>
        <p:nvSpPr>
          <p:cNvPr id="66600" name="Oval 40"/>
          <p:cNvSpPr>
            <a:spLocks noChangeArrowheads="1"/>
          </p:cNvSpPr>
          <p:nvPr/>
        </p:nvSpPr>
        <p:spPr bwMode="gray">
          <a:xfrm rot="-772996">
            <a:off x="1473200" y="4362450"/>
            <a:ext cx="1133475" cy="60960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nvGrpSpPr>
          <p:cNvPr id="66601" name="Group 41"/>
          <p:cNvGrpSpPr>
            <a:grpSpLocks/>
          </p:cNvGrpSpPr>
          <p:nvPr/>
        </p:nvGrpSpPr>
        <p:grpSpPr bwMode="auto">
          <a:xfrm>
            <a:off x="1191591" y="3371850"/>
            <a:ext cx="1577009" cy="1441450"/>
            <a:chOff x="732" y="2112"/>
            <a:chExt cx="842" cy="860"/>
          </a:xfrm>
        </p:grpSpPr>
        <p:sp>
          <p:nvSpPr>
            <p:cNvPr id="66602" name="Oval 42"/>
            <p:cNvSpPr>
              <a:spLocks noChangeArrowheads="1"/>
            </p:cNvSpPr>
            <p:nvPr/>
          </p:nvSpPr>
          <p:spPr bwMode="gray">
            <a:xfrm>
              <a:off x="732" y="2112"/>
              <a:ext cx="842" cy="86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03" name="Oval 43"/>
            <p:cNvSpPr>
              <a:spLocks noChangeArrowheads="1"/>
            </p:cNvSpPr>
            <p:nvPr/>
          </p:nvSpPr>
          <p:spPr bwMode="gray">
            <a:xfrm>
              <a:off x="743" y="2117"/>
              <a:ext cx="821" cy="838"/>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04" name="Oval 44"/>
            <p:cNvSpPr>
              <a:spLocks noChangeArrowheads="1"/>
            </p:cNvSpPr>
            <p:nvPr/>
          </p:nvSpPr>
          <p:spPr bwMode="gray">
            <a:xfrm>
              <a:off x="751" y="2125"/>
              <a:ext cx="781" cy="784"/>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05" name="Oval 45"/>
            <p:cNvSpPr>
              <a:spLocks noChangeArrowheads="1"/>
            </p:cNvSpPr>
            <p:nvPr/>
          </p:nvSpPr>
          <p:spPr bwMode="gray">
            <a:xfrm>
              <a:off x="795" y="2147"/>
              <a:ext cx="695" cy="63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06" name="Text Box 46"/>
            <p:cNvSpPr txBox="1">
              <a:spLocks noChangeArrowheads="1"/>
            </p:cNvSpPr>
            <p:nvPr/>
          </p:nvSpPr>
          <p:spPr bwMode="gray">
            <a:xfrm>
              <a:off x="1085" y="2414"/>
              <a:ext cx="113"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dirty="0">
                <a:solidFill>
                  <a:srgbClr val="000000"/>
                </a:solidFill>
              </a:endParaRPr>
            </a:p>
          </p:txBody>
        </p:sp>
      </p:grpSp>
      <p:sp>
        <p:nvSpPr>
          <p:cNvPr id="66607" name="Oval 47"/>
          <p:cNvSpPr>
            <a:spLocks noChangeArrowheads="1"/>
          </p:cNvSpPr>
          <p:nvPr/>
        </p:nvSpPr>
        <p:spPr bwMode="gray">
          <a:xfrm>
            <a:off x="1295400" y="2606675"/>
            <a:ext cx="914400" cy="53340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66608" name="Oval 48"/>
          <p:cNvSpPr>
            <a:spLocks noChangeArrowheads="1"/>
          </p:cNvSpPr>
          <p:nvPr/>
        </p:nvSpPr>
        <p:spPr bwMode="gray">
          <a:xfrm>
            <a:off x="1371600" y="2000250"/>
            <a:ext cx="1023938" cy="1023938"/>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09" name="Oval 49"/>
          <p:cNvSpPr>
            <a:spLocks noChangeArrowheads="1"/>
          </p:cNvSpPr>
          <p:nvPr/>
        </p:nvSpPr>
        <p:spPr bwMode="gray">
          <a:xfrm>
            <a:off x="1384300" y="2005013"/>
            <a:ext cx="1000125" cy="1000125"/>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10" name="Oval 50"/>
          <p:cNvSpPr>
            <a:spLocks noChangeArrowheads="1"/>
          </p:cNvSpPr>
          <p:nvPr/>
        </p:nvSpPr>
        <p:spPr bwMode="gray">
          <a:xfrm>
            <a:off x="1395413" y="2016125"/>
            <a:ext cx="950912" cy="933450"/>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fr-FR">
              <a:solidFill>
                <a:srgbClr val="000000"/>
              </a:solidFill>
            </a:endParaRPr>
          </a:p>
        </p:txBody>
      </p:sp>
      <p:sp>
        <p:nvSpPr>
          <p:cNvPr id="66611" name="Oval 51"/>
          <p:cNvSpPr>
            <a:spLocks noChangeArrowheads="1"/>
          </p:cNvSpPr>
          <p:nvPr/>
        </p:nvSpPr>
        <p:spPr bwMode="gray">
          <a:xfrm>
            <a:off x="903079" y="1844824"/>
            <a:ext cx="1518617" cy="1295251"/>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lvl="0" rtl="1"/>
            <a:endParaRPr lang="fr-FR" b="1" dirty="0"/>
          </a:p>
        </p:txBody>
      </p:sp>
      <p:sp>
        <p:nvSpPr>
          <p:cNvPr id="66613" name="Oval 53"/>
          <p:cNvSpPr>
            <a:spLocks noChangeArrowheads="1"/>
          </p:cNvSpPr>
          <p:nvPr/>
        </p:nvSpPr>
        <p:spPr bwMode="gray">
          <a:xfrm>
            <a:off x="2562225" y="2076450"/>
            <a:ext cx="685800" cy="228600"/>
          </a:xfrm>
          <a:prstGeom prst="ellipse">
            <a:avLst/>
          </a:prstGeom>
          <a:solidFill>
            <a:srgbClr val="0F2145">
              <a:alpha val="3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2" name="Rectangle 1"/>
          <p:cNvSpPr/>
          <p:nvPr/>
        </p:nvSpPr>
        <p:spPr>
          <a:xfrm>
            <a:off x="1191591" y="3567245"/>
            <a:ext cx="1685925" cy="1200329"/>
          </a:xfrm>
          <a:prstGeom prst="rect">
            <a:avLst/>
          </a:prstGeom>
        </p:spPr>
        <p:txBody>
          <a:bodyPr wrap="square">
            <a:spAutoFit/>
          </a:bodyPr>
          <a:lstStyle/>
          <a:p>
            <a:pPr lvl="0" algn="ctr" rtl="1"/>
            <a:r>
              <a:rPr lang="ar-MA" dirty="0" smtClean="0"/>
              <a:t> </a:t>
            </a:r>
            <a:r>
              <a:rPr lang="ar-MA" b="1" dirty="0"/>
              <a:t>التدريب على استعمالها من خلال أنشطة تطبيقية مباشرة</a:t>
            </a:r>
            <a:r>
              <a:rPr lang="ar-MA" dirty="0" smtClean="0"/>
              <a:t>.</a:t>
            </a:r>
            <a:endParaRPr lang="fr-FR" dirty="0"/>
          </a:p>
        </p:txBody>
      </p:sp>
      <p:sp>
        <p:nvSpPr>
          <p:cNvPr id="31" name="Rectangle 30"/>
          <p:cNvSpPr/>
          <p:nvPr/>
        </p:nvSpPr>
        <p:spPr>
          <a:xfrm>
            <a:off x="1024904" y="2159684"/>
            <a:ext cx="1370634" cy="646331"/>
          </a:xfrm>
          <a:prstGeom prst="rect">
            <a:avLst/>
          </a:prstGeom>
        </p:spPr>
        <p:txBody>
          <a:bodyPr wrap="square">
            <a:spAutoFit/>
          </a:bodyPr>
          <a:lstStyle/>
          <a:p>
            <a:pPr lvl="0" algn="ctr" rtl="1"/>
            <a:r>
              <a:rPr lang="ar-MA" b="1" dirty="0"/>
              <a:t>اكتشاف وفهم القواعد اللغوية</a:t>
            </a:r>
            <a:endParaRPr lang="fr-FR" b="1" dirty="0"/>
          </a:p>
        </p:txBody>
      </p:sp>
      <p:sp>
        <p:nvSpPr>
          <p:cNvPr id="5" name="Rectangle 4"/>
          <p:cNvSpPr/>
          <p:nvPr/>
        </p:nvSpPr>
        <p:spPr>
          <a:xfrm>
            <a:off x="4680012" y="1140518"/>
            <a:ext cx="3953326" cy="461665"/>
          </a:xfrm>
          <a:prstGeom prst="rect">
            <a:avLst/>
          </a:prstGeom>
          <a:ln>
            <a:noFill/>
          </a:ln>
        </p:spPr>
        <p:txBody>
          <a:bodyPr wrap="none">
            <a:spAutoFit/>
          </a:bodyPr>
          <a:lstStyle/>
          <a:p>
            <a:r>
              <a:rPr lang="ar-MA" sz="2400" b="1" dirty="0" smtClean="0"/>
              <a:t>المراحل المنهجية لتدبير درس القواعد</a:t>
            </a:r>
            <a:endParaRPr lang="fr-FR" sz="2400" b="1" dirty="0"/>
          </a:p>
        </p:txBody>
      </p:sp>
    </p:spTree>
    <p:extLst>
      <p:ext uri="{BB962C8B-B14F-4D97-AF65-F5344CB8AC3E}">
        <p14:creationId xmlns:p14="http://schemas.microsoft.com/office/powerpoint/2010/main" val="5395036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lgn="ctr" rtl="1">
              <a:buClr>
                <a:srgbClr val="632769"/>
              </a:buClr>
              <a:buNone/>
            </a:pPr>
            <a:endParaRPr lang="ar-MA" sz="4000" b="1" dirty="0" smtClean="0">
              <a:solidFill>
                <a:srgbClr val="000000"/>
              </a:solidFill>
            </a:endParaRPr>
          </a:p>
          <a:p>
            <a:pPr marL="0" lvl="0" indent="0" algn="ctr" rtl="1">
              <a:buClr>
                <a:srgbClr val="632769"/>
              </a:buClr>
              <a:buNone/>
            </a:pPr>
            <a:endParaRPr lang="ar-MA" sz="4000" b="1" dirty="0">
              <a:solidFill>
                <a:srgbClr val="000000"/>
              </a:solidFill>
            </a:endParaRPr>
          </a:p>
          <a:p>
            <a:pPr marL="0" lvl="0" indent="0" algn="ctr" rtl="1">
              <a:buClr>
                <a:srgbClr val="632769"/>
              </a:buClr>
              <a:buNone/>
            </a:pPr>
            <a:endParaRPr lang="ar-MA" sz="4000" b="1" dirty="0" smtClean="0">
              <a:solidFill>
                <a:srgbClr val="000000"/>
              </a:solidFill>
            </a:endParaRPr>
          </a:p>
          <a:p>
            <a:pPr marL="0" lvl="0" indent="0" algn="ctr" rtl="1">
              <a:buClr>
                <a:srgbClr val="632769"/>
              </a:buClr>
              <a:buNone/>
            </a:pPr>
            <a:r>
              <a:rPr lang="ar-MA" sz="4000" b="1" dirty="0" smtClean="0">
                <a:solidFill>
                  <a:srgbClr val="000000"/>
                </a:solidFill>
              </a:rPr>
              <a:t>مقترح </a:t>
            </a:r>
            <a:r>
              <a:rPr lang="ar-MA" sz="4000" b="1" dirty="0">
                <a:solidFill>
                  <a:srgbClr val="000000"/>
                </a:solidFill>
              </a:rPr>
              <a:t>بطاقة تخطيط </a:t>
            </a:r>
            <a:r>
              <a:rPr lang="ar-MA" sz="4000" b="1" dirty="0" smtClean="0">
                <a:solidFill>
                  <a:srgbClr val="000000"/>
                </a:solidFill>
              </a:rPr>
              <a:t>لتدبيردرس التراكيب</a:t>
            </a:r>
            <a:endParaRPr lang="fr-FR" sz="4000" b="1" dirty="0">
              <a:solidFill>
                <a:srgbClr val="000000"/>
              </a:solidFill>
            </a:endParaRPr>
          </a:p>
          <a:p>
            <a:endParaRPr lang="fr-FR" dirty="0"/>
          </a:p>
        </p:txBody>
      </p:sp>
    </p:spTree>
    <p:extLst>
      <p:ext uri="{BB962C8B-B14F-4D97-AF65-F5344CB8AC3E}">
        <p14:creationId xmlns:p14="http://schemas.microsoft.com/office/powerpoint/2010/main" val="8322430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539552" y="2492896"/>
            <a:ext cx="8229600" cy="1728192"/>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1003">
            <a:schemeClr val="lt1"/>
          </a:fillRef>
          <a:effectRef idx="0">
            <a:scrgbClr r="0" g="0" b="0"/>
          </a:effectRef>
          <a:fontRef idx="major"/>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Font typeface="Wingdings" pitchFamily="2" charset="2"/>
              <a:buChar char="v"/>
              <a:defRPr sz="2800">
                <a:solidFill>
                  <a:schemeClr val="tx1"/>
                </a:solidFill>
                <a:latin typeface="+mj-lt"/>
                <a:ea typeface="+mj-ea"/>
                <a:cs typeface="+mj-cs"/>
              </a:defRPr>
            </a:lvl1pPr>
            <a:lvl2pPr marL="742950" indent="-285750" algn="l" rtl="0" eaLnBrk="1" fontAlgn="base" hangingPunct="1">
              <a:spcBef>
                <a:spcPct val="20000"/>
              </a:spcBef>
              <a:spcAft>
                <a:spcPct val="0"/>
              </a:spcAft>
              <a:buClr>
                <a:schemeClr val="accent1"/>
              </a:buClr>
              <a:buFont typeface="Wingdings" pitchFamily="2" charset="2"/>
              <a:buChar char="§"/>
              <a:defRPr sz="2600">
                <a:solidFill>
                  <a:schemeClr val="tx1"/>
                </a:solidFill>
                <a:latin typeface="+mj-lt"/>
                <a:ea typeface="+mj-ea"/>
                <a:cs typeface="+mj-cs"/>
              </a:defRPr>
            </a:lvl2pPr>
            <a:lvl3pPr marL="1143000" indent="-228600" algn="l" rtl="0" eaLnBrk="1" fontAlgn="base" hangingPunct="1">
              <a:spcBef>
                <a:spcPct val="20000"/>
              </a:spcBef>
              <a:spcAft>
                <a:spcPct val="0"/>
              </a:spcAft>
              <a:buClr>
                <a:schemeClr val="accent2"/>
              </a:buClr>
              <a:buChar char="•"/>
              <a:defRPr sz="2200">
                <a:solidFill>
                  <a:schemeClr val="tx1"/>
                </a:solidFill>
                <a:latin typeface="+mj-lt"/>
                <a:ea typeface="+mj-ea"/>
                <a:cs typeface="+mj-cs"/>
              </a:defRPr>
            </a:lvl3pPr>
            <a:lvl4pPr marL="1600200" indent="-228600" algn="l" rtl="0" eaLnBrk="1" fontAlgn="base" hangingPunct="1">
              <a:spcBef>
                <a:spcPct val="20000"/>
              </a:spcBef>
              <a:spcAft>
                <a:spcPct val="0"/>
              </a:spcAft>
              <a:buChar char="–"/>
              <a:defRPr sz="2000">
                <a:solidFill>
                  <a:schemeClr val="tx1"/>
                </a:solidFill>
                <a:latin typeface="+mj-lt"/>
                <a:ea typeface="+mj-ea"/>
                <a:cs typeface="+mj-cs"/>
              </a:defRPr>
            </a:lvl4pPr>
            <a:lvl5pPr marL="2057400" indent="-228600" algn="l" rtl="0" eaLnBrk="1" fontAlgn="base" hangingPunct="1">
              <a:spcBef>
                <a:spcPct val="20000"/>
              </a:spcBef>
              <a:spcAft>
                <a:spcPct val="0"/>
              </a:spcAft>
              <a:buChar char="»"/>
              <a:defRPr sz="2000">
                <a:solidFill>
                  <a:schemeClr val="tx1"/>
                </a:solidFill>
                <a:latin typeface="+mj-lt"/>
                <a:ea typeface="+mj-ea"/>
                <a:cs typeface="+mj-cs"/>
              </a:defRPr>
            </a:lvl5pPr>
            <a:lvl6pPr marL="2514600" indent="-228600" algn="l" rtl="0" eaLnBrk="1" fontAlgn="base" hangingPunct="1">
              <a:spcBef>
                <a:spcPct val="20000"/>
              </a:spcBef>
              <a:spcAft>
                <a:spcPct val="0"/>
              </a:spcAft>
              <a:buChar char="»"/>
              <a:defRPr sz="2000">
                <a:solidFill>
                  <a:schemeClr val="tx1"/>
                </a:solidFill>
                <a:latin typeface="+mj-lt"/>
                <a:ea typeface="+mj-ea"/>
                <a:cs typeface="+mj-cs"/>
              </a:defRPr>
            </a:lvl6pPr>
            <a:lvl7pPr marL="2971800" indent="-228600" algn="l" rtl="0" eaLnBrk="1" fontAlgn="base" hangingPunct="1">
              <a:spcBef>
                <a:spcPct val="20000"/>
              </a:spcBef>
              <a:spcAft>
                <a:spcPct val="0"/>
              </a:spcAft>
              <a:buChar char="»"/>
              <a:defRPr sz="2000">
                <a:solidFill>
                  <a:schemeClr val="tx1"/>
                </a:solidFill>
                <a:latin typeface="+mj-lt"/>
                <a:ea typeface="+mj-ea"/>
                <a:cs typeface="+mj-cs"/>
              </a:defRPr>
            </a:lvl7pPr>
            <a:lvl8pPr marL="3429000" indent="-228600" algn="l" rtl="0" eaLnBrk="1" fontAlgn="base" hangingPunct="1">
              <a:spcBef>
                <a:spcPct val="20000"/>
              </a:spcBef>
              <a:spcAft>
                <a:spcPct val="0"/>
              </a:spcAft>
              <a:buChar char="»"/>
              <a:defRPr sz="2000">
                <a:solidFill>
                  <a:schemeClr val="tx1"/>
                </a:solidFill>
                <a:latin typeface="+mj-lt"/>
                <a:ea typeface="+mj-ea"/>
                <a:cs typeface="+mj-cs"/>
              </a:defRPr>
            </a:lvl8pPr>
            <a:lvl9pPr marL="3886200" indent="-228600" algn="l" rtl="0" eaLnBrk="1" fontAlgn="base" hangingPunct="1">
              <a:spcBef>
                <a:spcPct val="20000"/>
              </a:spcBef>
              <a:spcAft>
                <a:spcPct val="0"/>
              </a:spcAft>
              <a:buChar char="»"/>
              <a:defRPr sz="2000">
                <a:solidFill>
                  <a:schemeClr val="tx1"/>
                </a:solidFill>
                <a:latin typeface="+mj-lt"/>
                <a:ea typeface="+mj-ea"/>
                <a:cs typeface="+mj-cs"/>
              </a:defRPr>
            </a:lvl9pPr>
          </a:lstStyle>
          <a:p>
            <a:pPr marL="0" indent="0">
              <a:buFont typeface="Wingdings" pitchFamily="2" charset="2"/>
              <a:buNone/>
            </a:pPr>
            <a:endParaRPr lang="ar-MA" dirty="0" smtClean="0"/>
          </a:p>
          <a:p>
            <a:pPr marL="0" indent="0" algn="ctr" rtl="1">
              <a:buFont typeface="Wingdings" pitchFamily="2" charset="2"/>
              <a:buNone/>
            </a:pPr>
            <a:r>
              <a:rPr lang="ar-MA" sz="4000" b="1" dirty="0" smtClean="0"/>
              <a:t>منهجية تدريس التعبير الكتابي والإنشاء</a:t>
            </a:r>
            <a:endParaRPr lang="ar-MA" dirty="0"/>
          </a:p>
        </p:txBody>
      </p:sp>
    </p:spTree>
    <p:extLst>
      <p:ext uri="{BB962C8B-B14F-4D97-AF65-F5344CB8AC3E}">
        <p14:creationId xmlns:p14="http://schemas.microsoft.com/office/powerpoint/2010/main" val="33887732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rtl="1"/>
            <a:r>
              <a:rPr lang="ar-MA" sz="4000" kern="1200" dirty="0" smtClean="0">
                <a:solidFill>
                  <a:srgbClr val="000000"/>
                </a:solidFill>
              </a:rPr>
              <a:t/>
            </a:r>
            <a:br>
              <a:rPr lang="ar-MA" sz="4000" kern="1200" dirty="0" smtClean="0">
                <a:solidFill>
                  <a:srgbClr val="000000"/>
                </a:solidFill>
              </a:rPr>
            </a:br>
            <a:r>
              <a:rPr lang="ar-MA" dirty="0">
                <a:solidFill>
                  <a:srgbClr val="8B8DE1"/>
                </a:solidFill>
              </a:rPr>
              <a:t>المبادئ الديداكتيكية الخاصة بالإنشاء</a:t>
            </a:r>
            <a:r>
              <a:rPr lang="ar-MA" sz="4000" kern="1200" dirty="0" smtClean="0">
                <a:solidFill>
                  <a:srgbClr val="000000"/>
                </a:solidFill>
              </a:rPr>
              <a:t>.</a:t>
            </a:r>
            <a:r>
              <a:rPr lang="ar-MA" sz="1800" b="0" kern="1200" dirty="0">
                <a:solidFill>
                  <a:srgbClr val="000000"/>
                </a:solidFill>
              </a:rPr>
              <a:t/>
            </a:r>
            <a:br>
              <a:rPr lang="ar-MA" sz="1800" b="0" kern="1200" dirty="0">
                <a:solidFill>
                  <a:srgbClr val="000000"/>
                </a:solidFill>
              </a:rPr>
            </a:br>
            <a:endParaRPr lang="fr-FR" dirty="0"/>
          </a:p>
        </p:txBody>
      </p:sp>
      <p:sp>
        <p:nvSpPr>
          <p:cNvPr id="4" name="Espace réservé du contenu 2"/>
          <p:cNvSpPr>
            <a:spLocks noGrp="1"/>
          </p:cNvSpPr>
          <p:nvPr>
            <p:ph idx="1"/>
          </p:nvPr>
        </p:nvSpPr>
        <p:spPr>
          <a:xfrm>
            <a:off x="323528" y="1066800"/>
            <a:ext cx="8439472" cy="5257800"/>
          </a:xfrm>
          <a:prstGeom prst="rect">
            <a:avLst/>
          </a:prstGeom>
        </p:spPr>
        <p:txBody>
          <a:bodyPr vert="horz">
            <a:normAutofit fontScale="925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lgn="just" rtl="1" eaLnBrk="1" hangingPunct="1"/>
            <a:r>
              <a:rPr lang="ar-MA" dirty="0" smtClean="0"/>
              <a:t>تركز الممارسة الكتابية في المستويين الأول والثاني على البعد المهاري</a:t>
            </a:r>
          </a:p>
          <a:p>
            <a:pPr algn="just" rtl="1" eaLnBrk="1" hangingPunct="1">
              <a:buFont typeface="Wingdings" pitchFamily="2" charset="2"/>
              <a:buNone/>
            </a:pPr>
            <a:r>
              <a:rPr lang="ar-MA" dirty="0" smtClean="0"/>
              <a:t> ( تدريب على الخط والنقل والإملاء) لتتدرج إلى الإنتاج الكتابي ( الإنشاء) عبر المستويات الأخرى.</a:t>
            </a:r>
            <a:endParaRPr lang="fr-FR" dirty="0" smtClean="0"/>
          </a:p>
          <a:p>
            <a:pPr algn="just" rtl="1" eaLnBrk="1" hangingPunct="1"/>
            <a:r>
              <a:rPr lang="ar-MA" dirty="0" smtClean="0"/>
              <a:t>تم اعتماد </a:t>
            </a:r>
            <a:r>
              <a:rPr lang="fr-FR" dirty="0" smtClean="0"/>
              <a:t>45 </a:t>
            </a:r>
            <a:r>
              <a:rPr lang="ar-MA" dirty="0" smtClean="0"/>
              <a:t> دقيقة في مكون الإنشاء حتى لا يطغى على تنفيذ الدروس السرعة وغياب التركيز، وحتى يستوفي الدرس كل عملياته المنهجية، ويحقق بالتالي كل أهدافه.</a:t>
            </a:r>
            <a:endParaRPr lang="fr-FR" dirty="0" smtClean="0"/>
          </a:p>
          <a:p>
            <a:pPr algn="just" rtl="1" eaLnBrk="1" hangingPunct="1"/>
            <a:r>
              <a:rPr lang="ar-MA" dirty="0" smtClean="0"/>
              <a:t>زيادة عدد حصص الإنشاء في السنتين الخامسة والسادسة إلى ست حصص في الوحدة بدل أربع في المستويين الثالث والرابع، الشيء الذي يرفع فرص تدريب المتعلمين و المتعلمات على كتابة المحررات الإنشائية من ثمانية مواضيع في السنة الدراسية كلها إلى ستة عشر موضوعا.</a:t>
            </a:r>
            <a:endParaRPr lang="fr-FR" dirty="0" smtClean="0"/>
          </a:p>
        </p:txBody>
      </p:sp>
    </p:spTree>
    <p:extLst>
      <p:ext uri="{BB962C8B-B14F-4D97-AF65-F5344CB8AC3E}">
        <p14:creationId xmlns:p14="http://schemas.microsoft.com/office/powerpoint/2010/main" val="2968742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p:spPr>
        <p:txBody>
          <a:bodyPr/>
          <a:lstStyle/>
          <a:p>
            <a:pPr rtl="1"/>
            <a:r>
              <a:rPr lang="ar-MA" dirty="0">
                <a:solidFill>
                  <a:srgbClr val="8B8DE1"/>
                </a:solidFill>
              </a:rPr>
              <a:t>المبادئ الديدكتيكية المؤطرة لتدريسية وحدة اللغة العربية</a:t>
            </a:r>
            <a:endParaRPr lang="en-US" dirty="0">
              <a:solidFill>
                <a:schemeClr val="accent1"/>
              </a:solidFill>
              <a:latin typeface="+mn-lt"/>
              <a:ea typeface="+mn-ea"/>
              <a:cs typeface="+mn-cs"/>
            </a:endParaRPr>
          </a:p>
        </p:txBody>
      </p:sp>
      <p:sp>
        <p:nvSpPr>
          <p:cNvPr id="41987" name="Rectangle 3"/>
          <p:cNvSpPr>
            <a:spLocks noGrp="1" noChangeArrowheads="1"/>
          </p:cNvSpPr>
          <p:nvPr>
            <p:ph type="body" idx="1"/>
          </p:nvPr>
        </p:nvSpPr>
        <p:spPr>
          <a:xfrm>
            <a:off x="533400" y="1268760"/>
            <a:ext cx="8215064" cy="3600400"/>
          </a:xfrm>
        </p:spPr>
        <p:txBody>
          <a:bodyPr/>
          <a:lstStyle/>
          <a:p>
            <a:endParaRPr lang="en-US" sz="3200" b="1" dirty="0"/>
          </a:p>
          <a:p>
            <a:pPr marL="185738" lvl="1" indent="271463" algn="just" rtl="1">
              <a:buNone/>
            </a:pPr>
            <a:r>
              <a:rPr lang="ar-MA" sz="2800" dirty="0" smtClean="0">
                <a:solidFill>
                  <a:schemeClr val="tx2"/>
                </a:solidFill>
              </a:rPr>
              <a:t>تم استحضار مجموعة من الاعتبارات واعتماد عدد من المبادئ العامة عند بناء منهجية وحدة اللغة العربية وصياغة برامجها عبر السنوات الست للتعليم الابتدائي، وهي مبادئ ومرتكزات تفرضها خصوصيات متعلم هذه المرحلة الدراسية، وطبيعة المادة، وديدكتيك مكوناتها، وبالتالي الرغبة في تمكين المتعلم من الكفايات اللغوية المناسبة لهذه المرحلة. وفيما يلي مجمل تلك المبادئ والاعتبارات:</a:t>
            </a:r>
            <a:endParaRPr lang="en-US" sz="2800" dirty="0">
              <a:solidFill>
                <a:schemeClr val="tx2"/>
              </a:solidFill>
            </a:endParaRPr>
          </a:p>
        </p:txBody>
      </p:sp>
      <p:sp>
        <p:nvSpPr>
          <p:cNvPr id="6" name="Content Placeholder 2"/>
          <p:cNvSpPr txBox="1">
            <a:spLocks/>
          </p:cNvSpPr>
          <p:nvPr/>
        </p:nvSpPr>
        <p:spPr>
          <a:xfrm>
            <a:off x="457200" y="1828800"/>
            <a:ext cx="80772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fr-FR"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116632"/>
            <a:ext cx="7620000" cy="563563"/>
          </a:xfrm>
        </p:spPr>
        <p:txBody>
          <a:bodyPr/>
          <a:lstStyle/>
          <a:p>
            <a:pPr lvl="0" rtl="1"/>
            <a:r>
              <a:rPr lang="ar-MA" dirty="0" smtClean="0">
                <a:solidFill>
                  <a:srgbClr val="8B8DE1"/>
                </a:solidFill>
              </a:rPr>
              <a:t/>
            </a:r>
            <a:br>
              <a:rPr lang="ar-MA" dirty="0" smtClean="0">
                <a:solidFill>
                  <a:srgbClr val="8B8DE1"/>
                </a:solidFill>
              </a:rPr>
            </a:br>
            <a:r>
              <a:rPr lang="ar-MA" dirty="0" smtClean="0">
                <a:solidFill>
                  <a:srgbClr val="8B8DE1"/>
                </a:solidFill>
              </a:rPr>
              <a:t>الغلاف الزمني وتوزيع الحصص.</a:t>
            </a:r>
            <a:r>
              <a:rPr lang="ar-MA" sz="1800" b="0" kern="1200" dirty="0">
                <a:solidFill>
                  <a:srgbClr val="000000"/>
                </a:solidFill>
              </a:rPr>
              <a:t/>
            </a:r>
            <a:br>
              <a:rPr lang="ar-MA" sz="1800" b="0" kern="1200" dirty="0">
                <a:solidFill>
                  <a:srgbClr val="000000"/>
                </a:solidFill>
              </a:rPr>
            </a:br>
            <a:endParaRPr lang="fr-FR" dirty="0"/>
          </a:p>
        </p:txBody>
      </p:sp>
      <p:pic>
        <p:nvPicPr>
          <p:cNvPr id="4" name="table"/>
          <p:cNvPicPr>
            <a:picLocks noGrp="1" noChangeAspect="1"/>
          </p:cNvPicPr>
          <p:nvPr>
            <p:ph idx="1"/>
          </p:nvPr>
        </p:nvPicPr>
        <p:blipFill>
          <a:blip r:embed="rId2"/>
          <a:stretch>
            <a:fillRect/>
          </a:stretch>
        </p:blipFill>
        <p:spPr>
          <a:xfrm>
            <a:off x="874449" y="1455226"/>
            <a:ext cx="7547502" cy="4480948"/>
          </a:xfrm>
          <a:prstGeom prst="rect">
            <a:avLst/>
          </a:prstGeom>
        </p:spPr>
      </p:pic>
    </p:spTree>
    <p:extLst>
      <p:ext uri="{BB962C8B-B14F-4D97-AF65-F5344CB8AC3E}">
        <p14:creationId xmlns:p14="http://schemas.microsoft.com/office/powerpoint/2010/main" val="7493029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الإطار العام لسير دروس </a:t>
            </a:r>
            <a:r>
              <a:rPr lang="ar-MA" dirty="0" smtClean="0">
                <a:solidFill>
                  <a:srgbClr val="8B8DE1"/>
                </a:solidFill>
              </a:rPr>
              <a:t>التعبير الكتابي</a:t>
            </a:r>
            <a:endParaRPr lang="fr-FR" dirty="0">
              <a:solidFill>
                <a:srgbClr val="8B8DE1"/>
              </a:solidFill>
            </a:endParaRPr>
          </a:p>
        </p:txBody>
      </p:sp>
      <p:sp>
        <p:nvSpPr>
          <p:cNvPr id="4" name="Espace réservé du contenu 2"/>
          <p:cNvSpPr>
            <a:spLocks noGrp="1"/>
          </p:cNvSpPr>
          <p:nvPr>
            <p:ph idx="1"/>
          </p:nvPr>
        </p:nvSpPr>
        <p:spPr bwMode="auto">
          <a:xfrm>
            <a:off x="539552" y="1052736"/>
            <a:ext cx="8229600"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Autofit/>
          </a:bodyPr>
          <a:lstStyle/>
          <a:p>
            <a:pPr marL="273050" marR="0" lvl="0" indent="-95250" algn="just" defTabSz="914400" rtl="1" eaLnBrk="1" fontAlgn="auto" latinLnBrk="0" hangingPunct="1">
              <a:lnSpc>
                <a:spcPct val="100000"/>
              </a:lnSpc>
              <a:spcBef>
                <a:spcPts val="0"/>
              </a:spcBef>
              <a:spcAft>
                <a:spcPts val="0"/>
              </a:spcAft>
              <a:buClrTx/>
              <a:buSzTx/>
              <a:buFont typeface="Wingdings"/>
              <a:buChar char=""/>
              <a:tabLst/>
              <a:defRPr/>
            </a:pPr>
            <a:r>
              <a:rPr kumimoji="0" lang="ar-MA" sz="2400" b="1" i="0" u="sng" strike="noStrike" kern="0" cap="none" spc="0" normalizeH="0" baseline="0" noProof="0" dirty="0" smtClean="0">
                <a:ln>
                  <a:noFill/>
                </a:ln>
                <a:solidFill>
                  <a:srgbClr val="FF0000"/>
                </a:solidFill>
                <a:effectLst/>
                <a:uLnTx/>
                <a:uFillTx/>
              </a:rPr>
              <a:t>السنة الثانية</a:t>
            </a:r>
            <a:r>
              <a:rPr kumimoji="0" lang="ar-MA" sz="2400" b="0" i="0" u="none" strike="noStrike" kern="0" cap="none" spc="0" normalizeH="0" baseline="0" noProof="0" dirty="0" smtClean="0">
                <a:ln>
                  <a:noFill/>
                </a:ln>
                <a:solidFill>
                  <a:sysClr val="windowText" lastClr="000000"/>
                </a:solidFill>
                <a:effectLst/>
                <a:uLnTx/>
                <a:uFillTx/>
              </a:rPr>
              <a:t>: لا تبقى كل حصص التعبير مخصصة للأنشطة الشفهية، </a:t>
            </a:r>
          </a:p>
          <a:p>
            <a:pPr marL="273050" marR="0" lvl="0" indent="82550" algn="just" defTabSz="914400" rtl="1" eaLnBrk="1" fontAlgn="auto" latinLnBrk="0" hangingPunct="1">
              <a:lnSpc>
                <a:spcPct val="100000"/>
              </a:lnSpc>
              <a:spcBef>
                <a:spcPts val="0"/>
              </a:spcBef>
              <a:spcAft>
                <a:spcPts val="0"/>
              </a:spcAft>
              <a:buClrTx/>
              <a:buSzTx/>
              <a:buFont typeface="Wingdings"/>
              <a:buNone/>
              <a:tabLst/>
              <a:defRPr/>
            </a:pPr>
            <a:r>
              <a:rPr kumimoji="0" lang="ar-MA" sz="2400" b="0" i="0" u="none" strike="noStrike" kern="0" cap="none" spc="0" normalizeH="0" baseline="0" noProof="0" dirty="0" smtClean="0">
                <a:ln>
                  <a:noFill/>
                </a:ln>
                <a:solidFill>
                  <a:sysClr val="windowText" lastClr="000000"/>
                </a:solidFill>
                <a:effectLst/>
                <a:uLnTx/>
                <a:uFillTx/>
              </a:rPr>
              <a:t>بل تستغل بعض حصص الأسبوع في ممارسات كتابية.</a:t>
            </a:r>
            <a:endParaRPr kumimoji="0" lang="fr-FR" sz="2400" b="0" i="0" u="none" strike="noStrike" kern="0" cap="none" spc="0" normalizeH="0" baseline="0" noProof="0" dirty="0" smtClean="0">
              <a:ln>
                <a:noFill/>
              </a:ln>
              <a:solidFill>
                <a:sysClr val="windowText" lastClr="000000"/>
              </a:solidFill>
              <a:effectLst/>
              <a:uLnTx/>
              <a:uFillTx/>
            </a:endParaRPr>
          </a:p>
          <a:p>
            <a:pPr marL="273050" marR="0" lvl="0" indent="-95250" algn="just" defTabSz="914400" rtl="1" eaLnBrk="1" fontAlgn="auto" latinLnBrk="0" hangingPunct="1">
              <a:lnSpc>
                <a:spcPct val="100000"/>
              </a:lnSpc>
              <a:spcBef>
                <a:spcPts val="0"/>
              </a:spcBef>
              <a:spcAft>
                <a:spcPts val="0"/>
              </a:spcAft>
              <a:buClrTx/>
              <a:buSzTx/>
              <a:buFont typeface="Wingdings"/>
              <a:buChar char=""/>
              <a:tabLst/>
              <a:defRPr/>
            </a:pPr>
            <a:r>
              <a:rPr kumimoji="0" lang="ar-MA" sz="2400" b="1" i="0" u="sng" strike="noStrike" kern="0" cap="none" spc="0" normalizeH="0" baseline="0" noProof="0" dirty="0" smtClean="0">
                <a:ln>
                  <a:noFill/>
                </a:ln>
                <a:solidFill>
                  <a:srgbClr val="FF0000"/>
                </a:solidFill>
                <a:effectLst/>
                <a:uLnTx/>
                <a:uFillTx/>
              </a:rPr>
              <a:t>السنة الثالثة</a:t>
            </a:r>
            <a:r>
              <a:rPr kumimoji="0" lang="ar-MA" sz="2400" b="0" i="0" u="none" strike="noStrike" kern="0" cap="none" spc="0" normalizeH="0" baseline="0" noProof="0" dirty="0" smtClean="0">
                <a:ln>
                  <a:noFill/>
                </a:ln>
                <a:solidFill>
                  <a:sysClr val="windowText" lastClr="000000"/>
                </a:solidFill>
                <a:effectLst/>
                <a:uLnTx/>
                <a:uFillTx/>
              </a:rPr>
              <a:t>: التعبير الكتابي: تعتبر حصة التعبير الكتابي مجالا لإعداد الإنشاء كما ستعرفه دروس السنة الرابعة (ترتيب جمل لتكوين</a:t>
            </a:r>
            <a:r>
              <a:rPr kumimoji="0" lang="fr-FR" sz="2400" b="0" i="0" u="none" strike="noStrike" kern="0" cap="none" spc="0" normalizeH="0" baseline="0" noProof="0" dirty="0" smtClean="0">
                <a:ln>
                  <a:noFill/>
                </a:ln>
                <a:solidFill>
                  <a:sysClr val="windowText" lastClr="000000"/>
                </a:solidFill>
                <a:effectLst/>
                <a:uLnTx/>
                <a:uFillTx/>
              </a:rPr>
              <a:t> </a:t>
            </a:r>
            <a:r>
              <a:rPr kumimoji="0" lang="ar-MA" sz="2400" b="0" i="0" u="none" strike="noStrike" kern="0" cap="none" spc="0" normalizeH="0" baseline="0" noProof="0" dirty="0" smtClean="0">
                <a:ln>
                  <a:noFill/>
                </a:ln>
                <a:solidFill>
                  <a:sysClr val="windowText" lastClr="000000"/>
                </a:solidFill>
                <a:effectLst/>
                <a:uLnTx/>
                <a:uFillTx/>
              </a:rPr>
              <a:t>فقرة، ترتيب فقرات لتكوين نص، بناء فقرات، تكملة فقرة وتعبير حر)، هذا مع تنويع تقنيات الكتابة التي سيتم التدريب عليها.</a:t>
            </a:r>
            <a:endParaRPr kumimoji="0" lang="fr-FR" sz="2400" b="0" i="0" u="none" strike="noStrike" kern="0" cap="none" spc="0" normalizeH="0" baseline="0" noProof="0" dirty="0" smtClean="0">
              <a:ln>
                <a:noFill/>
              </a:ln>
              <a:solidFill>
                <a:sysClr val="windowText" lastClr="000000"/>
              </a:solidFill>
              <a:effectLst/>
              <a:uLnTx/>
              <a:uFillTx/>
            </a:endParaRPr>
          </a:p>
          <a:p>
            <a:pPr marL="273050" marR="0" lvl="0" indent="-95250" algn="just" defTabSz="914400" rtl="1" eaLnBrk="1" fontAlgn="auto" latinLnBrk="0" hangingPunct="1">
              <a:lnSpc>
                <a:spcPct val="100000"/>
              </a:lnSpc>
              <a:spcBef>
                <a:spcPts val="0"/>
              </a:spcBef>
              <a:spcAft>
                <a:spcPts val="0"/>
              </a:spcAft>
              <a:buClrTx/>
              <a:buSzTx/>
              <a:buFont typeface="Wingdings"/>
              <a:buChar char=""/>
              <a:tabLst/>
              <a:defRPr/>
            </a:pPr>
            <a:r>
              <a:rPr kumimoji="0" lang="ar-MA" sz="2400" b="1" i="0" u="sng" strike="noStrike" kern="0" cap="none" spc="0" normalizeH="0" baseline="0" noProof="0" dirty="0" smtClean="0">
                <a:ln>
                  <a:noFill/>
                </a:ln>
                <a:solidFill>
                  <a:srgbClr val="FF0000"/>
                </a:solidFill>
                <a:effectLst/>
                <a:uLnTx/>
                <a:uFillTx/>
              </a:rPr>
              <a:t>السنة الرابعة</a:t>
            </a:r>
            <a:r>
              <a:rPr kumimoji="0" lang="ar-MA" sz="2400" b="0" i="0" u="none" strike="noStrike" kern="0" cap="none" spc="0" normalizeH="0" baseline="0" noProof="0" dirty="0" smtClean="0">
                <a:ln>
                  <a:noFill/>
                </a:ln>
                <a:solidFill>
                  <a:sysClr val="windowText" lastClr="000000"/>
                </a:solidFill>
                <a:effectLst/>
                <a:uLnTx/>
                <a:uFillTx/>
              </a:rPr>
              <a:t>: الإنشاء: يعالج موضوع إنشائي في كل وحدة، وتستغل الحصص الأربع لكل موضوع في العمليات المدرجة التالية:-الإعداد(ح</a:t>
            </a:r>
            <a:r>
              <a:rPr kumimoji="0" lang="fr-FR" sz="2400" b="0" i="0" u="none" strike="noStrike" kern="0" cap="none" spc="0" normalizeH="0" baseline="0" noProof="0" dirty="0" smtClean="0">
                <a:ln>
                  <a:noFill/>
                </a:ln>
                <a:solidFill>
                  <a:sysClr val="windowText" lastClr="000000"/>
                </a:solidFill>
                <a:effectLst/>
                <a:uLnTx/>
                <a:uFillTx/>
              </a:rPr>
              <a:t>1</a:t>
            </a:r>
            <a:r>
              <a:rPr kumimoji="0" lang="ar-MA" sz="2400" b="0" i="0" u="none" strike="noStrike" kern="0" cap="none" spc="0" normalizeH="0" baseline="0" noProof="0" dirty="0" smtClean="0">
                <a:ln>
                  <a:noFill/>
                </a:ln>
                <a:solidFill>
                  <a:sysClr val="windowText" lastClr="000000"/>
                </a:solidFill>
                <a:effectLst/>
                <a:uLnTx/>
                <a:uFillTx/>
              </a:rPr>
              <a:t>) – الإنجاز(ح </a:t>
            </a:r>
            <a:r>
              <a:rPr kumimoji="0" lang="fr-FR" sz="2400" b="0" i="0" u="none" strike="noStrike" kern="0" cap="none" spc="0" normalizeH="0" baseline="0" noProof="0" dirty="0" smtClean="0">
                <a:ln>
                  <a:noFill/>
                </a:ln>
                <a:solidFill>
                  <a:sysClr val="windowText" lastClr="000000"/>
                </a:solidFill>
                <a:effectLst/>
                <a:uLnTx/>
                <a:uFillTx/>
              </a:rPr>
              <a:t>2</a:t>
            </a:r>
            <a:r>
              <a:rPr kumimoji="0" lang="ar-MA" sz="2400" b="0" i="0" u="none" strike="noStrike" kern="0" cap="none" spc="0" normalizeH="0" baseline="0" noProof="0" dirty="0" smtClean="0">
                <a:ln>
                  <a:noFill/>
                </a:ln>
                <a:solidFill>
                  <a:sysClr val="windowText" lastClr="000000"/>
                </a:solidFill>
                <a:effectLst/>
                <a:uLnTx/>
                <a:uFillTx/>
              </a:rPr>
              <a:t>)- التصحيح (ح</a:t>
            </a:r>
            <a:r>
              <a:rPr kumimoji="0" lang="fr-FR" sz="2400" b="0" i="0" u="none" strike="noStrike" kern="0" cap="none" spc="0" normalizeH="0" baseline="0" noProof="0" dirty="0" smtClean="0">
                <a:ln>
                  <a:noFill/>
                </a:ln>
                <a:solidFill>
                  <a:sysClr val="windowText" lastClr="000000"/>
                </a:solidFill>
                <a:effectLst/>
                <a:uLnTx/>
                <a:uFillTx/>
              </a:rPr>
              <a:t>3</a:t>
            </a:r>
            <a:r>
              <a:rPr kumimoji="0" lang="ar-MA" sz="2400" b="0" i="0" u="none" strike="noStrike" kern="0" cap="none" spc="0" normalizeH="0" baseline="0" noProof="0" dirty="0" smtClean="0">
                <a:ln>
                  <a:noFill/>
                </a:ln>
                <a:solidFill>
                  <a:sysClr val="windowText" lastClr="000000"/>
                </a:solidFill>
                <a:effectLst/>
                <a:uLnTx/>
                <a:uFillTx/>
              </a:rPr>
              <a:t>) – التتبع(ح</a:t>
            </a:r>
            <a:r>
              <a:rPr kumimoji="0" lang="fr-FR" sz="2400" b="0" i="0" u="none" strike="noStrike" kern="0" cap="none" spc="0" normalizeH="0" baseline="0" noProof="0" dirty="0" smtClean="0">
                <a:ln>
                  <a:noFill/>
                </a:ln>
                <a:solidFill>
                  <a:sysClr val="windowText" lastClr="000000"/>
                </a:solidFill>
                <a:effectLst/>
                <a:uLnTx/>
                <a:uFillTx/>
              </a:rPr>
              <a:t>4</a:t>
            </a:r>
            <a:r>
              <a:rPr kumimoji="0" lang="ar-MA" sz="2400" b="0" i="0" u="none" strike="noStrike" kern="0" cap="none" spc="0" normalizeH="0" baseline="0" noProof="0" dirty="0" smtClean="0">
                <a:ln>
                  <a:noFill/>
                </a:ln>
                <a:solidFill>
                  <a:sysClr val="windowText" lastClr="000000"/>
                </a:solidFill>
                <a:effectLst/>
                <a:uLnTx/>
                <a:uFillTx/>
              </a:rPr>
              <a:t>).</a:t>
            </a:r>
            <a:endParaRPr kumimoji="0" lang="fr-FR" sz="2400" b="0" i="0" u="none" strike="noStrike" kern="0" cap="none" spc="0" normalizeH="0" baseline="0" noProof="0" dirty="0" smtClean="0">
              <a:ln>
                <a:noFill/>
              </a:ln>
              <a:solidFill>
                <a:sysClr val="windowText" lastClr="000000"/>
              </a:solidFill>
              <a:effectLst/>
              <a:uLnTx/>
              <a:uFillTx/>
            </a:endParaRPr>
          </a:p>
          <a:p>
            <a:pPr marL="273050" marR="0" lvl="0" indent="-95250" algn="just" defTabSz="914400" rtl="1" eaLnBrk="1" fontAlgn="auto" latinLnBrk="0" hangingPunct="1">
              <a:lnSpc>
                <a:spcPct val="100000"/>
              </a:lnSpc>
              <a:spcBef>
                <a:spcPts val="0"/>
              </a:spcBef>
              <a:spcAft>
                <a:spcPts val="0"/>
              </a:spcAft>
              <a:buClrTx/>
              <a:buSzTx/>
              <a:buFont typeface="Wingdings"/>
              <a:buChar char=""/>
              <a:tabLst/>
              <a:defRPr/>
            </a:pPr>
            <a:r>
              <a:rPr kumimoji="0" lang="ar-MA" sz="2400" b="1" i="0" u="sng" strike="noStrike" kern="0" cap="none" spc="0" normalizeH="0" baseline="0" noProof="0" dirty="0" smtClean="0">
                <a:ln>
                  <a:noFill/>
                </a:ln>
                <a:solidFill>
                  <a:srgbClr val="FF0000"/>
                </a:solidFill>
                <a:effectLst/>
                <a:uLnTx/>
                <a:uFillTx/>
              </a:rPr>
              <a:t>السنة الخامسة و السادسة</a:t>
            </a:r>
            <a:r>
              <a:rPr kumimoji="0" lang="ar-MA" sz="2400" b="0" i="0" u="none" strike="noStrike" kern="0" cap="none" spc="0" normalizeH="0" baseline="0" noProof="0" dirty="0" smtClean="0">
                <a:ln>
                  <a:noFill/>
                </a:ln>
                <a:solidFill>
                  <a:sysClr val="windowText" lastClr="000000"/>
                </a:solidFill>
                <a:effectLst/>
                <a:uLnTx/>
                <a:uFillTx/>
              </a:rPr>
              <a:t>: الإنشاء: يقدم موضوعان في كل وحدة، ويعالجان في ست حصص، الثلاث الأولى للموضوع الأول والمتبقية للموضوع الثاني، وبالنسبة لكل موضوع يمكن أن تستغل حصته الأولى للإعداد، والثانية للإنجاز والثالثة للتصحيح، كما يمكن تغيير هذه المنهجية بالانطلاق من حصة الإنتاج الكتابي( وضعية مشكلة) للمتعلمين في الحصة الأولى والذي يتم تطويره في الحصة الموالية.</a:t>
            </a:r>
            <a:endParaRPr kumimoji="0" lang="fr-FR" sz="2400" b="0" i="0" u="none" strike="noStrike" kern="0" cap="none" spc="0" normalizeH="0" baseline="0" noProof="0" dirty="0" smtClean="0">
              <a:ln>
                <a:noFill/>
              </a:ln>
              <a:solidFill>
                <a:sysClr val="windowText" lastClr="000000"/>
              </a:solidFill>
              <a:effectLst/>
              <a:uLnTx/>
              <a:uFillTx/>
            </a:endParaRPr>
          </a:p>
          <a:p>
            <a:pPr marL="273050" marR="0" lvl="0" indent="-95250" algn="just" defTabSz="914400" rtl="1" eaLnBrk="1" fontAlgn="auto" latinLnBrk="0" hangingPunct="1">
              <a:lnSpc>
                <a:spcPct val="100000"/>
              </a:lnSpc>
              <a:spcBef>
                <a:spcPts val="0"/>
              </a:spcBef>
              <a:spcAft>
                <a:spcPts val="0"/>
              </a:spcAft>
              <a:buClrTx/>
              <a:buSzTx/>
              <a:buFont typeface="Wingdings"/>
              <a:buChar char=""/>
              <a:tabLst/>
              <a:defRPr/>
            </a:pPr>
            <a:endParaRPr kumimoji="0" lang="fr-FR" sz="24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0370691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16632"/>
            <a:ext cx="7620000" cy="563563"/>
          </a:xfrm>
        </p:spPr>
        <p:txBody>
          <a:bodyPr/>
          <a:lstStyle/>
          <a:p>
            <a:r>
              <a:rPr lang="ar-MA" dirty="0">
                <a:solidFill>
                  <a:srgbClr val="8B8DE1"/>
                </a:solidFill>
              </a:rPr>
              <a:t>المبادئ الموجهة لتدريس التعبير الكتابي أو </a:t>
            </a:r>
            <a:r>
              <a:rPr lang="ar-MA" dirty="0" smtClean="0">
                <a:solidFill>
                  <a:srgbClr val="8B8DE1"/>
                </a:solidFill>
              </a:rPr>
              <a:t>الإنشاء</a:t>
            </a:r>
            <a:endParaRPr lang="fr-FR" dirty="0"/>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جعل القسم فضاء محفزا على الكتابة.</a:t>
            </a:r>
            <a:endParaRPr lang="fr-FR" sz="2400" dirty="0">
              <a:solidFill>
                <a:sysClr val="windowText" lastClr="000000"/>
              </a:solidFill>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النظر إلى مكونات اللغة باعتبارها وحدة متناسقة تدرس في إطار دروس مترابطة ومتكاملة يخدم بعضها البعض، لا النظر إليها نظرة تجزيئية.</a:t>
            </a:r>
            <a:endParaRPr lang="fr-FR" sz="2400" dirty="0">
              <a:solidFill>
                <a:sysClr val="windowText" lastClr="000000"/>
              </a:solidFill>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مبدأ الاستعمالات الوظيفية للغة باقتراح مواضيع ترتبط بحياة المتعلم </a:t>
            </a:r>
            <a:r>
              <a:rPr lang="ar-MA" sz="2400" dirty="0" smtClean="0">
                <a:solidFill>
                  <a:sysClr val="windowText" lastClr="000000"/>
                </a:solidFill>
              </a:rPr>
              <a:t>وحاجاته </a:t>
            </a:r>
            <a:r>
              <a:rPr lang="ar-MA" sz="2400" dirty="0">
                <a:solidFill>
                  <a:sysClr val="windowText" lastClr="000000"/>
                </a:solidFill>
              </a:rPr>
              <a:t>اليومية وتتيح له الإفصاح عن مشاعره </a:t>
            </a:r>
            <a:r>
              <a:rPr lang="ar-MA" sz="2400" dirty="0" smtClean="0">
                <a:solidFill>
                  <a:sysClr val="windowText" lastClr="000000"/>
                </a:solidFill>
              </a:rPr>
              <a:t>وأفكاره </a:t>
            </a:r>
            <a:r>
              <a:rPr lang="ar-MA" sz="2400" dirty="0">
                <a:solidFill>
                  <a:sysClr val="windowText" lastClr="000000"/>
                </a:solidFill>
              </a:rPr>
              <a:t>وفق تقنية تعبيرية معينة.</a:t>
            </a:r>
            <a:endParaRPr lang="fr-FR" sz="2400" dirty="0">
              <a:solidFill>
                <a:sysClr val="windowText" lastClr="000000"/>
              </a:solidFill>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مبدأ التدرج في اكتساب </a:t>
            </a:r>
            <a:r>
              <a:rPr lang="ar-MA" sz="2400" dirty="0" err="1">
                <a:solidFill>
                  <a:sysClr val="windowText" lastClr="000000"/>
                </a:solidFill>
              </a:rPr>
              <a:t>الكفايات</a:t>
            </a:r>
            <a:r>
              <a:rPr lang="ar-MA" sz="2400" dirty="0">
                <a:solidFill>
                  <a:sysClr val="windowText" lastClr="000000"/>
                </a:solidFill>
              </a:rPr>
              <a:t> التواصلية.</a:t>
            </a:r>
            <a:endParaRPr lang="fr-FR" sz="2400" dirty="0">
              <a:solidFill>
                <a:sysClr val="windowText" lastClr="000000"/>
              </a:solidFill>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الجملة ← الفقرة ← الموضوع المتكامل المتناسق.</a:t>
            </a:r>
            <a:endParaRPr lang="fr-FR" sz="2400" dirty="0">
              <a:solidFill>
                <a:sysClr val="windowText" lastClr="000000"/>
              </a:solidFill>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مد المتعلم بالأدوات اللغوية والتقنيات المتحكمة في مختلف الأنماط الكتابية</a:t>
            </a:r>
          </a:p>
          <a:p>
            <a:pPr marL="274320" marR="0" lvl="0" indent="-274320" algn="just" defTabSz="914400" rtl="1" eaLnBrk="1" fontAlgn="auto" latinLnBrk="0" hangingPunct="1">
              <a:lnSpc>
                <a:spcPct val="100000"/>
              </a:lnSpc>
              <a:spcBef>
                <a:spcPts val="0"/>
              </a:spcBef>
              <a:spcAft>
                <a:spcPts val="0"/>
              </a:spcAft>
              <a:buClrTx/>
              <a:buSzTx/>
              <a:buFont typeface="Wingdings"/>
              <a:buNone/>
              <a:tabLst/>
              <a:defRPr/>
            </a:pPr>
            <a:r>
              <a:rPr lang="ar-MA" sz="2400" dirty="0">
                <a:solidFill>
                  <a:sysClr val="windowText" lastClr="000000"/>
                </a:solidFill>
              </a:rPr>
              <a:t> ( في مرحلة التدريب يمكن للمتعلم محاكاة نمط الكتابة المطلوب بعد فهمه واكتشاف متحكماته اللغوية والتقنية).</a:t>
            </a:r>
            <a:endParaRPr lang="fr-FR" sz="2400" dirty="0">
              <a:solidFill>
                <a:sysClr val="windowText" lastClr="000000"/>
              </a:solidFill>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lang="ar-MA" sz="2400" dirty="0">
                <a:solidFill>
                  <a:sysClr val="windowText" lastClr="000000"/>
                </a:solidFill>
              </a:rPr>
              <a:t>تخصيص الأستاذ حصة من حصص التعبير الكتابي للتصحيح الوظيفي مركزا في كل مرة على جانب إجرائي ومراعيا حاجات المتعلمين وأخطاءهم.</a:t>
            </a:r>
            <a:endParaRPr lang="fr-FR" sz="2400" dirty="0">
              <a:solidFill>
                <a:sysClr val="windowText" lastClr="000000"/>
              </a:solidFill>
            </a:endParaRPr>
          </a:p>
          <a:p>
            <a:pPr marL="274320" marR="0" lvl="0" indent="-274320" algn="r" defTabSz="914400" rtl="1" eaLnBrk="1" fontAlgn="auto" latinLnBrk="0" hangingPunct="1">
              <a:lnSpc>
                <a:spcPct val="100000"/>
              </a:lnSpc>
              <a:spcBef>
                <a:spcPts val="0"/>
              </a:spcBef>
              <a:spcAft>
                <a:spcPts val="0"/>
              </a:spcAft>
              <a:buClrTx/>
              <a:buSzTx/>
              <a:buFont typeface="Wingdings"/>
              <a:buChar char=""/>
              <a:tabLst/>
              <a:defRPr/>
            </a:pPr>
            <a:endParaRPr kumimoji="0" lang="fr-FR"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0300286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88640"/>
            <a:ext cx="7992888" cy="563563"/>
          </a:xfrm>
        </p:spPr>
        <p:txBody>
          <a:bodyPr/>
          <a:lstStyle/>
          <a:p>
            <a:pPr algn="ctr" rtl="1"/>
            <a:r>
              <a:rPr lang="ar-MA" dirty="0">
                <a:solidFill>
                  <a:srgbClr val="8B8DE1"/>
                </a:solidFill>
              </a:rPr>
              <a:t>الخطوات المنهجية لأنشطة التعبير الكتابي </a:t>
            </a:r>
            <a:r>
              <a:rPr lang="ar-MA" dirty="0" smtClean="0">
                <a:solidFill>
                  <a:srgbClr val="8B8DE1"/>
                </a:solidFill>
              </a:rPr>
              <a:t>والإنشاء </a:t>
            </a:r>
            <a:br>
              <a:rPr lang="ar-MA" dirty="0" smtClean="0">
                <a:solidFill>
                  <a:srgbClr val="8B8DE1"/>
                </a:solidFill>
              </a:rPr>
            </a:br>
            <a:r>
              <a:rPr lang="ar-MA" dirty="0" smtClean="0">
                <a:solidFill>
                  <a:srgbClr val="8B8DE1"/>
                </a:solidFill>
              </a:rPr>
              <a:t>( </a:t>
            </a:r>
            <a:r>
              <a:rPr lang="ar-MA" dirty="0">
                <a:solidFill>
                  <a:srgbClr val="8B8DE1"/>
                </a:solidFill>
              </a:rPr>
              <a:t>مقترح</a:t>
            </a:r>
            <a:r>
              <a:rPr lang="ar-MA" dirty="0" smtClean="0">
                <a:solidFill>
                  <a:srgbClr val="8B8DE1"/>
                </a:solidFill>
              </a:rPr>
              <a:t>)</a:t>
            </a:r>
            <a:endParaRPr lang="fr-FR" dirty="0"/>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70000" lnSpcReduction="20000"/>
          </a:bodyPr>
          <a:lstStyle/>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kumimoji="0" lang="ar-MA" sz="3800" b="1" i="0" u="none" strike="noStrike" kern="0" cap="none" spc="0" normalizeH="0" baseline="0" noProof="0" dirty="0" smtClean="0">
                <a:ln>
                  <a:noFill/>
                </a:ln>
                <a:solidFill>
                  <a:srgbClr val="FF0000"/>
                </a:solidFill>
                <a:effectLst/>
                <a:uLnTx/>
                <a:uFillTx/>
              </a:rPr>
              <a:t>مرحلة بناء </a:t>
            </a:r>
            <a:r>
              <a:rPr kumimoji="0" lang="ar-MA" sz="3800" b="1" i="0" u="none" strike="noStrike" kern="0" cap="none" spc="0" normalizeH="0" baseline="0" noProof="0" dirty="0" err="1" smtClean="0">
                <a:ln>
                  <a:noFill/>
                </a:ln>
                <a:solidFill>
                  <a:srgbClr val="FF0000"/>
                </a:solidFill>
                <a:effectLst/>
                <a:uLnTx/>
                <a:uFillTx/>
              </a:rPr>
              <a:t>التعلمات</a:t>
            </a:r>
            <a:r>
              <a:rPr kumimoji="0" lang="ar-MA" sz="3800" b="1" i="0" u="none" strike="noStrike" kern="0" cap="none" spc="0" normalizeH="0" baseline="0" noProof="0" dirty="0" smtClean="0">
                <a:ln>
                  <a:noFill/>
                </a:ln>
                <a:solidFill>
                  <a:srgbClr val="FF0000"/>
                </a:solidFill>
                <a:effectLst/>
                <a:uLnTx/>
                <a:uFillTx/>
              </a:rPr>
              <a:t> الأساسية:</a:t>
            </a:r>
            <a:endParaRPr kumimoji="0" lang="fr-FR" sz="3800" b="1" i="0" u="none" strike="noStrike" kern="0" cap="none" spc="0" normalizeH="0" baseline="0" noProof="0" dirty="0" smtClean="0">
              <a:ln>
                <a:noFill/>
              </a:ln>
              <a:solidFill>
                <a:srgbClr val="FF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أنشطة الاكتشاف والفهم:  </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وضعية الانطلاق: نص يمثل نموذجا لنمط الكتابة المطلوب.</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قراءة النص وفهمه.</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طرح أسئلة مضبوطة لاستخراج الخصائص والتقنيات المتحكمة في النمط التعبيري المطلوب.</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تسجيل الملاحظات على السبورة ومناقشتها جماعيا.</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استنتاج الخصائص والتقنيات المطلوبة.</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أشطة التدريب: يتدرب المتعلمون في مجموعات أو بشكل </a:t>
            </a:r>
            <a:r>
              <a:rPr kumimoji="0" lang="ar-MA" sz="3200" b="1" i="0" u="none" strike="noStrike" kern="0" cap="none" spc="0" normalizeH="0" baseline="0" noProof="0" dirty="0" smtClean="0">
                <a:ln>
                  <a:noFill/>
                </a:ln>
                <a:solidFill>
                  <a:sysClr val="windowText" lastClr="000000"/>
                </a:solidFill>
                <a:effectLst/>
                <a:uLnTx/>
                <a:uFillTx/>
              </a:rPr>
              <a:t>فردي، </a:t>
            </a:r>
            <a:r>
              <a:rPr kumimoji="0" lang="ar-MA" sz="3200" b="1" i="0" u="none" strike="noStrike" kern="0" cap="none" spc="0" normalizeH="0" baseline="0" noProof="0" dirty="0" smtClean="0">
                <a:ln>
                  <a:noFill/>
                </a:ln>
                <a:solidFill>
                  <a:sysClr val="windowText" lastClr="000000"/>
                </a:solidFill>
                <a:effectLst/>
                <a:uLnTx/>
                <a:uFillTx/>
              </a:rPr>
              <a:t>على توظيف النمط التعبيري أو التقنية المكتسبة في وضعيات بسيطة تحت إشراف الأستاذ .</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kumimoji="0" lang="ar-MA" sz="3200" b="1" i="0" u="none" strike="noStrike" kern="0" cap="none" spc="0" normalizeH="0" baseline="0" noProof="0" dirty="0" smtClean="0">
                <a:ln>
                  <a:noFill/>
                </a:ln>
                <a:solidFill>
                  <a:srgbClr val="FF0000"/>
                </a:solidFill>
                <a:effectLst/>
                <a:uLnTx/>
                <a:uFillTx/>
              </a:rPr>
              <a:t>مرحلة الإنتاج: </a:t>
            </a:r>
            <a:r>
              <a:rPr kumimoji="0" lang="ar-MA" sz="3200" b="1" i="0" u="none" strike="noStrike" kern="0" cap="none" spc="0" normalizeH="0" baseline="0" noProof="0" dirty="0" smtClean="0">
                <a:ln>
                  <a:noFill/>
                </a:ln>
                <a:solidFill>
                  <a:sysClr val="windowText" lastClr="000000"/>
                </a:solidFill>
                <a:effectLst/>
                <a:uLnTx/>
                <a:uFillTx/>
              </a:rPr>
              <a:t>يقدم للمتعلمين موضوع مرتبط بحياتهم ويطلب منهم تحريره بشكل فردي، مع الالتزام بخصائص التقنية المدروسة، وتسليمه في نهاية الحصة للأستاذ قصد تصحيحه.</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Wingdings"/>
              <a:buChar char=""/>
              <a:tabLst/>
              <a:defRPr/>
            </a:pPr>
            <a:r>
              <a:rPr kumimoji="0" lang="ar-MA" sz="3200" b="1" i="0" u="none" strike="noStrike" kern="0" cap="none" spc="0" normalizeH="0" baseline="0" noProof="0" dirty="0" smtClean="0">
                <a:ln>
                  <a:noFill/>
                </a:ln>
                <a:solidFill>
                  <a:srgbClr val="FF0000"/>
                </a:solidFill>
                <a:effectLst/>
                <a:uLnTx/>
                <a:uFillTx/>
              </a:rPr>
              <a:t>مرحلة التقويم والتصحيح:</a:t>
            </a:r>
            <a:endParaRPr kumimoji="0" lang="fr-FR" sz="3200" b="1" i="0" u="none" strike="noStrike" kern="0" cap="none" spc="0" normalizeH="0" baseline="0" noProof="0" dirty="0" smtClean="0">
              <a:ln>
                <a:noFill/>
              </a:ln>
              <a:solidFill>
                <a:srgbClr val="FF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تقويم المواضيع من طرف الأستاذ خارج الفصل وتدوين الملاحظات والتوجيهات على ورقة الإنتاج.</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تصحيح الموضوع جماعيا ثم فرديا داخل الفصل .</a:t>
            </a:r>
            <a:endParaRPr kumimoji="0" lang="fr-FR" sz="3200" b="1" i="0" u="none" strike="noStrike" kern="0" cap="none" spc="0" normalizeH="0" baseline="0" noProof="0" dirty="0" smtClean="0">
              <a:ln>
                <a:noFill/>
              </a:ln>
              <a:solidFill>
                <a:sysClr val="windowText" lastClr="000000"/>
              </a:solidFill>
              <a:effectLst/>
              <a:uLnTx/>
              <a:uFillTx/>
            </a:endParaRPr>
          </a:p>
          <a:p>
            <a:pPr marL="274320" marR="0" lvl="0" indent="-274320" algn="just" defTabSz="914400" rtl="1" eaLnBrk="1" fontAlgn="auto" latinLnBrk="0" hangingPunct="1">
              <a:lnSpc>
                <a:spcPct val="100000"/>
              </a:lnSpc>
              <a:spcBef>
                <a:spcPts val="0"/>
              </a:spcBef>
              <a:spcAft>
                <a:spcPts val="0"/>
              </a:spcAft>
              <a:buClrTx/>
              <a:buSzTx/>
              <a:buFont typeface="Arial" pitchFamily="34" charset="0"/>
              <a:buChar char="•"/>
              <a:tabLst/>
              <a:defRPr/>
            </a:pPr>
            <a:r>
              <a:rPr kumimoji="0" lang="ar-MA" sz="3200" b="1" i="0" u="none" strike="noStrike" kern="0" cap="none" spc="0" normalizeH="0" baseline="0" noProof="0" dirty="0" smtClean="0">
                <a:ln>
                  <a:noFill/>
                </a:ln>
                <a:solidFill>
                  <a:sysClr val="windowText" lastClr="000000"/>
                </a:solidFill>
                <a:effectLst/>
                <a:uLnTx/>
                <a:uFillTx/>
              </a:rPr>
              <a:t>إعادة كل متعلم كتابة الموضوع بعد تصحيحه في صفحة جديدة.</a:t>
            </a:r>
            <a:endParaRPr kumimoji="0" lang="fr-FR" sz="3200" b="1"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8825815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ar-MA" dirty="0" smtClean="0">
                <a:solidFill>
                  <a:srgbClr val="8B8DE1"/>
                </a:solidFill>
              </a:rPr>
              <a:t/>
            </a:r>
            <a:br>
              <a:rPr lang="ar-MA" dirty="0" smtClean="0">
                <a:solidFill>
                  <a:srgbClr val="8B8DE1"/>
                </a:solidFill>
              </a:rPr>
            </a:br>
            <a:r>
              <a:rPr lang="ar-MA" dirty="0" smtClean="0">
                <a:solidFill>
                  <a:srgbClr val="8B8DE1"/>
                </a:solidFill>
              </a:rPr>
              <a:t>المعايير  </a:t>
            </a:r>
            <a:r>
              <a:rPr lang="ar-MA" dirty="0">
                <a:solidFill>
                  <a:srgbClr val="8B8DE1"/>
                </a:solidFill>
              </a:rPr>
              <a:t>المؤشرات و دورها في عملية تقويم </a:t>
            </a:r>
            <a:r>
              <a:rPr lang="ar-MA" dirty="0" smtClean="0">
                <a:solidFill>
                  <a:srgbClr val="8B8DE1"/>
                </a:solidFill>
              </a:rPr>
              <a:t>الكفايات</a:t>
            </a:r>
            <a:r>
              <a:rPr lang="fr-FR" b="0" dirty="0">
                <a:solidFill>
                  <a:srgbClr val="FF0000"/>
                </a:solidFill>
              </a:rPr>
              <a:t/>
            </a:r>
            <a:br>
              <a:rPr lang="fr-FR" b="0" dirty="0">
                <a:solidFill>
                  <a:srgbClr val="FF0000"/>
                </a:solidFill>
              </a:rPr>
            </a:br>
            <a:endParaRPr lang="fr-FR" dirty="0"/>
          </a:p>
        </p:txBody>
      </p:sp>
      <p:sp>
        <p:nvSpPr>
          <p:cNvPr id="4" name="Espace réservé du contenu 2"/>
          <p:cNvSpPr>
            <a:spLocks noGrp="1"/>
          </p:cNvSpPr>
          <p:nvPr>
            <p:ph idx="1"/>
          </p:nvPr>
        </p:nvSpPr>
        <p:spPr bwMode="auto">
          <a:xfrm>
            <a:off x="533400" y="1066800"/>
            <a:ext cx="82296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a:bodyPr>
          <a:lstStyle/>
          <a:p>
            <a:pPr marL="0" marR="0" lvl="0" indent="0" algn="just" defTabSz="914400" rtl="1" eaLnBrk="1" fontAlgn="auto" latinLnBrk="0" hangingPunct="1">
              <a:lnSpc>
                <a:spcPct val="100000"/>
              </a:lnSpc>
              <a:spcBef>
                <a:spcPts val="0"/>
              </a:spcBef>
              <a:spcAft>
                <a:spcPts val="0"/>
              </a:spcAft>
              <a:buClrTx/>
              <a:buSzTx/>
              <a:buNone/>
              <a:tabLst/>
              <a:defRPr/>
            </a:pPr>
            <a:endParaRPr kumimoji="0" lang="ar-MA" sz="4000" b="0" i="0" u="none" strike="noStrike" kern="0" cap="small" spc="0" normalizeH="0" baseline="0" noProof="0" dirty="0" smtClean="0">
              <a:ln>
                <a:noFill/>
              </a:ln>
              <a:solidFill>
                <a:sysClr val="windowText" lastClr="000000"/>
              </a:solidFill>
              <a:effectLst/>
              <a:uLnTx/>
              <a:uFillTx/>
              <a:latin typeface="Calibri"/>
              <a:ea typeface="+mj-ea"/>
              <a:cs typeface="Arial"/>
            </a:endParaRPr>
          </a:p>
          <a:p>
            <a:pPr marL="0" marR="0" lvl="0" indent="0" algn="just" defTabSz="914400" rtl="1" eaLnBrk="1" fontAlgn="auto" latinLnBrk="0" hangingPunct="1">
              <a:lnSpc>
                <a:spcPct val="100000"/>
              </a:lnSpc>
              <a:spcBef>
                <a:spcPts val="0"/>
              </a:spcBef>
              <a:spcAft>
                <a:spcPts val="0"/>
              </a:spcAft>
              <a:buClrTx/>
              <a:buSzTx/>
              <a:buNone/>
              <a:tabLst/>
              <a:defRPr/>
            </a:pPr>
            <a:endParaRPr lang="ar-MA" sz="4000" cap="small" dirty="0">
              <a:solidFill>
                <a:sysClr val="windowText" lastClr="000000"/>
              </a:solidFill>
              <a:latin typeface="Calibri"/>
              <a:ea typeface="+mj-ea"/>
              <a:cs typeface="Arial"/>
            </a:endParaRPr>
          </a:p>
          <a:p>
            <a:pPr marL="0" marR="0" lvl="0" indent="0" algn="just" defTabSz="914400" rtl="1" eaLnBrk="1" fontAlgn="auto" latinLnBrk="0" hangingPunct="1">
              <a:lnSpc>
                <a:spcPct val="100000"/>
              </a:lnSpc>
              <a:spcBef>
                <a:spcPts val="0"/>
              </a:spcBef>
              <a:spcAft>
                <a:spcPts val="0"/>
              </a:spcAft>
              <a:buClrTx/>
              <a:buSzTx/>
              <a:buNone/>
              <a:tabLst/>
              <a:defRPr/>
            </a:pPr>
            <a:r>
              <a:rPr kumimoji="0" lang="ar-MA" sz="4000" b="0" i="0" u="none" strike="noStrike" kern="0" cap="small" spc="0" normalizeH="0" baseline="0" noProof="0" dirty="0" smtClean="0">
                <a:ln>
                  <a:noFill/>
                </a:ln>
                <a:solidFill>
                  <a:sysClr val="windowText" lastClr="000000"/>
                </a:solidFill>
                <a:effectLst/>
                <a:uLnTx/>
                <a:uFillTx/>
                <a:latin typeface="Calibri"/>
                <a:ea typeface="+mj-ea"/>
                <a:cs typeface="Arial"/>
              </a:rPr>
              <a:t>التقويم: </a:t>
            </a:r>
            <a:r>
              <a:rPr kumimoji="0" lang="ar-MA" b="0" i="0" u="none" strike="noStrike" kern="0" cap="none" spc="0" normalizeH="0" baseline="0" noProof="0" dirty="0" smtClean="0">
                <a:ln>
                  <a:noFill/>
                </a:ln>
                <a:solidFill>
                  <a:sysClr val="windowText" lastClr="000000"/>
                </a:solidFill>
                <a:effectLst/>
                <a:uLnTx/>
                <a:uFillTx/>
              </a:rPr>
              <a:t>عملية مندمجة في سيرورة العملية التعليمية التعلمية، تواكب مختلف مراحلها ، وتقدم معطيات لتعديل مسارها وتصحيح ثغراتها، وهو تقويم يحدد مستوى المتعلم بالنظر إلى القدرات والكفايات المستهدفة انطلاقا من إمكانياته وخصوصياته.</a:t>
            </a:r>
            <a:endParaRPr kumimoji="0" lang="fr-FR"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2034138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rgbClr val="8B8DE1"/>
                </a:solidFill>
              </a:rPr>
              <a:t>المعايير  المؤشرات </a:t>
            </a:r>
            <a:r>
              <a:rPr lang="ar-MA" dirty="0" smtClean="0">
                <a:solidFill>
                  <a:srgbClr val="8B8DE1"/>
                </a:solidFill>
              </a:rPr>
              <a:t>ودورها </a:t>
            </a:r>
            <a:r>
              <a:rPr lang="ar-MA" dirty="0">
                <a:solidFill>
                  <a:srgbClr val="8B8DE1"/>
                </a:solidFill>
              </a:rPr>
              <a:t>في عملية تقويم الكفايات</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884877286"/>
              </p:ext>
            </p:extLst>
          </p:nvPr>
        </p:nvGraphicFramePr>
        <p:xfrm>
          <a:off x="533400" y="10668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571472" y="1643050"/>
            <a:ext cx="428628" cy="4714908"/>
          </a:xfrm>
          <a:prstGeom prst="rect">
            <a:avLst/>
          </a:prstGeom>
          <a:solidFill>
            <a:srgbClr val="B83D68"/>
          </a:solidFill>
          <a:ln w="19050" cap="flat" cmpd="sng" algn="ctr">
            <a:solidFill>
              <a:srgbClr val="B83D68">
                <a:shade val="50000"/>
              </a:srgbClr>
            </a:solidFill>
            <a:prstDash val="solid"/>
          </a:ln>
          <a:effectLst/>
        </p:spPr>
        <p:txBody>
          <a:bodyPr vert="vert27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MA" sz="3200" b="1" i="0" u="none" strike="noStrike" kern="0" cap="none" spc="0" normalizeH="0" baseline="0" noProof="0" dirty="0" err="1">
                <a:ln>
                  <a:noFill/>
                </a:ln>
                <a:solidFill>
                  <a:sysClr val="window" lastClr="FFFFFF"/>
                </a:solidFill>
                <a:effectLst/>
                <a:uLnTx/>
                <a:uFillTx/>
                <a:latin typeface="Cambria"/>
                <a:ea typeface="+mn-ea"/>
                <a:cs typeface="Times New Roman"/>
              </a:rPr>
              <a:t>انواع</a:t>
            </a:r>
            <a:r>
              <a:rPr kumimoji="0" lang="ar-MA" sz="3200" b="1" i="0" u="none" strike="noStrike" kern="0" cap="none" spc="0" normalizeH="0" baseline="0" noProof="0" dirty="0">
                <a:ln>
                  <a:noFill/>
                </a:ln>
                <a:solidFill>
                  <a:sysClr val="window" lastClr="FFFFFF"/>
                </a:solidFill>
                <a:effectLst/>
                <a:uLnTx/>
                <a:uFillTx/>
                <a:latin typeface="Cambria"/>
                <a:ea typeface="+mn-ea"/>
                <a:cs typeface="Times New Roman"/>
              </a:rPr>
              <a:t> المعايير</a:t>
            </a:r>
            <a:endParaRPr kumimoji="0" lang="fr-FR" sz="3200" b="1" i="0" u="none" strike="noStrike" kern="0" cap="none" spc="0" normalizeH="0" baseline="0" noProof="0" dirty="0">
              <a:ln>
                <a:noFill/>
              </a:ln>
              <a:solidFill>
                <a:sysClr val="window" lastClr="FFFFFF"/>
              </a:solidFill>
              <a:effectLst/>
              <a:uLnTx/>
              <a:uFillTx/>
              <a:latin typeface="Cambria"/>
              <a:ea typeface="+mn-ea"/>
              <a:cs typeface="+mn-cs"/>
            </a:endParaRPr>
          </a:p>
        </p:txBody>
      </p:sp>
      <p:sp>
        <p:nvSpPr>
          <p:cNvPr id="6" name="Flèche vers le bas 6"/>
          <p:cNvSpPr/>
          <p:nvPr/>
        </p:nvSpPr>
        <p:spPr>
          <a:xfrm>
            <a:off x="1071538" y="4286256"/>
            <a:ext cx="785818" cy="1785950"/>
          </a:xfrm>
          <a:prstGeom prst="downArrow">
            <a:avLst/>
          </a:prstGeom>
          <a:solidFill>
            <a:srgbClr val="FF0000"/>
          </a:solidFill>
          <a:ln w="19050" cap="flat" cmpd="sng" algn="ctr">
            <a:solidFill>
              <a:srgbClr val="B83D68">
                <a:shade val="50000"/>
              </a:srgbClr>
            </a:solidFill>
            <a:prstDash val="solid"/>
          </a:ln>
          <a:effectLst/>
        </p:spPr>
        <p:txBody>
          <a:bodyPr vert="vert27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MA" sz="3200" b="0" i="0" u="none" strike="noStrike" kern="0" cap="none" spc="0" normalizeH="0" baseline="0" noProof="0" dirty="0">
                <a:ln>
                  <a:noFill/>
                </a:ln>
                <a:solidFill>
                  <a:sysClr val="window" lastClr="FFFFFF"/>
                </a:solidFill>
                <a:effectLst/>
                <a:uLnTx/>
                <a:uFillTx/>
                <a:latin typeface="Cambria"/>
                <a:ea typeface="+mn-ea"/>
                <a:cs typeface="Times New Roman"/>
              </a:rPr>
              <a:t>الحد </a:t>
            </a:r>
            <a:r>
              <a:rPr kumimoji="0" lang="ar-MA" sz="3200" b="0" i="0" u="none" strike="noStrike" kern="0" cap="none" spc="0" normalizeH="0" baseline="0" noProof="0" dirty="0" err="1">
                <a:ln>
                  <a:noFill/>
                </a:ln>
                <a:solidFill>
                  <a:sysClr val="window" lastClr="FFFFFF"/>
                </a:solidFill>
                <a:effectLst/>
                <a:uLnTx/>
                <a:uFillTx/>
                <a:latin typeface="Cambria"/>
                <a:ea typeface="+mn-ea"/>
                <a:cs typeface="Times New Roman"/>
              </a:rPr>
              <a:t>الادنى</a:t>
            </a:r>
            <a:endParaRPr kumimoji="0" lang="fr-FR" sz="1800" b="0" i="0" u="none" strike="noStrike" kern="0" cap="none" spc="0" normalizeH="0" baseline="0" noProof="0" dirty="0">
              <a:ln>
                <a:noFill/>
              </a:ln>
              <a:solidFill>
                <a:sysClr val="window" lastClr="FFFFFF"/>
              </a:solidFill>
              <a:effectLst/>
              <a:uLnTx/>
              <a:uFillTx/>
              <a:latin typeface="Cambria"/>
              <a:ea typeface="+mn-ea"/>
              <a:cs typeface="+mn-cs"/>
            </a:endParaRPr>
          </a:p>
        </p:txBody>
      </p:sp>
      <p:sp>
        <p:nvSpPr>
          <p:cNvPr id="7" name="Flèche vers le haut 5"/>
          <p:cNvSpPr/>
          <p:nvPr/>
        </p:nvSpPr>
        <p:spPr>
          <a:xfrm>
            <a:off x="1071538" y="2071678"/>
            <a:ext cx="857256" cy="2000264"/>
          </a:xfrm>
          <a:prstGeom prst="upArrow">
            <a:avLst/>
          </a:prstGeom>
          <a:solidFill>
            <a:srgbClr val="00B050"/>
          </a:solidFill>
          <a:ln w="19050" cap="flat" cmpd="sng" algn="ctr">
            <a:solidFill>
              <a:srgbClr val="B83D68">
                <a:shade val="50000"/>
              </a:srgbClr>
            </a:solidFill>
            <a:prstDash val="solid"/>
          </a:ln>
          <a:effectLst/>
        </p:spPr>
        <p:txBody>
          <a:bodyPr vert="vert27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MA" sz="2800" b="0" i="0" u="none" strike="noStrike" kern="0" cap="none" spc="0" normalizeH="0" baseline="0" noProof="0" dirty="0">
                <a:ln>
                  <a:noFill/>
                </a:ln>
                <a:solidFill>
                  <a:sysClr val="window" lastClr="FFFFFF"/>
                </a:solidFill>
                <a:effectLst/>
                <a:uLnTx/>
                <a:uFillTx/>
                <a:latin typeface="Cambria"/>
                <a:ea typeface="+mn-ea"/>
                <a:cs typeface="Times New Roman"/>
              </a:rPr>
              <a:t>الحد </a:t>
            </a:r>
            <a:r>
              <a:rPr kumimoji="0" lang="ar-MA" sz="2800" b="0" i="0" u="none" strike="noStrike" kern="0" cap="none" spc="0" normalizeH="0" baseline="0" noProof="0" dirty="0" err="1">
                <a:ln>
                  <a:noFill/>
                </a:ln>
                <a:solidFill>
                  <a:sysClr val="window" lastClr="FFFFFF"/>
                </a:solidFill>
                <a:effectLst/>
                <a:uLnTx/>
                <a:uFillTx/>
                <a:latin typeface="Cambria"/>
                <a:ea typeface="+mn-ea"/>
                <a:cs typeface="Times New Roman"/>
              </a:rPr>
              <a:t>الاقصى</a:t>
            </a:r>
            <a:endParaRPr kumimoji="0" lang="fr-FR" sz="2800" b="0" i="0" u="none" strike="noStrike" kern="0" cap="none" spc="0" normalizeH="0" baseline="0" noProof="0" dirty="0">
              <a:ln>
                <a:noFill/>
              </a:ln>
              <a:solidFill>
                <a:sysClr val="window" lastClr="FFFFFF"/>
              </a:solidFill>
              <a:effectLst/>
              <a:uLnTx/>
              <a:uFillTx/>
              <a:latin typeface="Cambria"/>
              <a:ea typeface="+mn-ea"/>
              <a:cs typeface="+mn-cs"/>
            </a:endParaRPr>
          </a:p>
        </p:txBody>
      </p:sp>
    </p:spTree>
    <p:extLst>
      <p:ext uri="{BB962C8B-B14F-4D97-AF65-F5344CB8AC3E}">
        <p14:creationId xmlns:p14="http://schemas.microsoft.com/office/powerpoint/2010/main" val="14086286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980728"/>
            <a:ext cx="8229600" cy="5472608"/>
          </a:xfrm>
        </p:spPr>
        <p:txBody>
          <a:bodyPr/>
          <a:lstStyle/>
          <a:p>
            <a:pPr marL="457200" indent="0" algn="ctr" rtl="1">
              <a:lnSpc>
                <a:spcPct val="115000"/>
              </a:lnSpc>
              <a:spcBef>
                <a:spcPts val="0"/>
              </a:spcBef>
              <a:spcAft>
                <a:spcPts val="0"/>
              </a:spcAft>
              <a:buNone/>
            </a:pPr>
            <a:r>
              <a:rPr lang="ar-MA" b="1" kern="1200" dirty="0">
                <a:solidFill>
                  <a:schemeClr val="accent2">
                    <a:lumMod val="50000"/>
                  </a:schemeClr>
                </a:solidFill>
                <a:latin typeface="Century Schoolbook"/>
                <a:cs typeface="Times New Roman"/>
              </a:rPr>
              <a:t>مثال : المعايير المعتمدة  لتقييم إنجاز في التعبير الكتابي</a:t>
            </a:r>
            <a:endParaRPr lang="fr-FR" sz="2400" dirty="0">
              <a:solidFill>
                <a:schemeClr val="accent2">
                  <a:lumMod val="50000"/>
                </a:schemeClr>
              </a:solidFill>
            </a:endParaRPr>
          </a:p>
          <a:p>
            <a:pPr marL="457200" indent="0" algn="ctr" rtl="1">
              <a:spcBef>
                <a:spcPts val="0"/>
              </a:spcBef>
              <a:spcAft>
                <a:spcPts val="0"/>
              </a:spcAft>
              <a:buNone/>
            </a:pPr>
            <a:r>
              <a:rPr lang="ar-MA" sz="3600" b="1" kern="1200" dirty="0">
                <a:solidFill>
                  <a:srgbClr val="000000"/>
                </a:solidFill>
                <a:latin typeface="Calibri"/>
                <a:cs typeface="Arial"/>
              </a:rPr>
              <a:t>معايير الحد الأدنى</a:t>
            </a:r>
            <a:endParaRPr lang="fr-FR" sz="2400" dirty="0"/>
          </a:p>
          <a:p>
            <a:pPr marL="347472" indent="-347472" algn="r" rtl="1">
              <a:spcBef>
                <a:spcPts val="0"/>
              </a:spcBef>
              <a:spcAft>
                <a:spcPts val="0"/>
              </a:spcAft>
            </a:pPr>
            <a:r>
              <a:rPr lang="ar-MA" b="1" kern="1200" dirty="0">
                <a:solidFill>
                  <a:srgbClr val="000000"/>
                </a:solidFill>
                <a:latin typeface="Calibri"/>
                <a:cs typeface="Arial"/>
              </a:rPr>
              <a:t>الحجم </a:t>
            </a:r>
            <a:endParaRPr lang="fr-FR" sz="2400" dirty="0"/>
          </a:p>
          <a:p>
            <a:pPr marL="347472" indent="-347472" algn="r" rtl="1">
              <a:spcBef>
                <a:spcPts val="0"/>
              </a:spcBef>
              <a:spcAft>
                <a:spcPts val="0"/>
              </a:spcAft>
            </a:pPr>
            <a:r>
              <a:rPr lang="ar-MA" b="1" kern="1200" dirty="0">
                <a:solidFill>
                  <a:srgbClr val="000000"/>
                </a:solidFill>
                <a:latin typeface="Calibri"/>
                <a:cs typeface="Arial"/>
              </a:rPr>
              <a:t>تقنية الكتابة الإنشائية</a:t>
            </a:r>
            <a:endParaRPr lang="fr-FR" sz="2400" dirty="0"/>
          </a:p>
          <a:p>
            <a:pPr marL="347472" indent="-347472" algn="r" rtl="1">
              <a:spcBef>
                <a:spcPts val="0"/>
              </a:spcBef>
              <a:spcAft>
                <a:spcPts val="0"/>
              </a:spcAft>
            </a:pPr>
            <a:r>
              <a:rPr lang="ar-MA" b="1" kern="1200" dirty="0">
                <a:solidFill>
                  <a:srgbClr val="000000"/>
                </a:solidFill>
                <a:latin typeface="Calibri"/>
                <a:cs typeface="Arial"/>
              </a:rPr>
              <a:t>الملاءمة</a:t>
            </a:r>
            <a:endParaRPr lang="fr-FR" sz="2400" dirty="0"/>
          </a:p>
          <a:p>
            <a:pPr marL="347472" indent="-347472" algn="r" rtl="1">
              <a:spcBef>
                <a:spcPts val="0"/>
              </a:spcBef>
              <a:spcAft>
                <a:spcPts val="0"/>
              </a:spcAft>
            </a:pPr>
            <a:r>
              <a:rPr lang="ar-MA" b="1" kern="1200" dirty="0">
                <a:solidFill>
                  <a:srgbClr val="000000"/>
                </a:solidFill>
                <a:latin typeface="Calibri"/>
                <a:cs typeface="Arial"/>
              </a:rPr>
              <a:t>سلامة اللغة</a:t>
            </a:r>
            <a:endParaRPr lang="fr-FR" sz="2400" dirty="0"/>
          </a:p>
          <a:p>
            <a:pPr marL="347472" indent="-347472" algn="r" rtl="1">
              <a:spcBef>
                <a:spcPts val="0"/>
              </a:spcBef>
              <a:spcAft>
                <a:spcPts val="0"/>
              </a:spcAft>
            </a:pPr>
            <a:r>
              <a:rPr lang="ar-MA" b="1" kern="1200" dirty="0">
                <a:solidFill>
                  <a:srgbClr val="000000"/>
                </a:solidFill>
                <a:latin typeface="Calibri"/>
                <a:cs typeface="Arial"/>
              </a:rPr>
              <a:t>التسلسل المنطقي للأفكار</a:t>
            </a:r>
            <a:endParaRPr lang="fr-FR" sz="2400" dirty="0"/>
          </a:p>
          <a:p>
            <a:pPr marL="347472" indent="-347472" algn="r" rtl="1">
              <a:spcBef>
                <a:spcPts val="0"/>
              </a:spcBef>
              <a:spcAft>
                <a:spcPts val="0"/>
              </a:spcAft>
            </a:pPr>
            <a:r>
              <a:rPr lang="ar-MA" b="1" kern="1200" dirty="0">
                <a:solidFill>
                  <a:srgbClr val="000000"/>
                </a:solidFill>
                <a:latin typeface="Calibri"/>
                <a:cs typeface="Arial"/>
              </a:rPr>
              <a:t>التصميم</a:t>
            </a:r>
            <a:endParaRPr lang="fr-FR" sz="2400" dirty="0"/>
          </a:p>
          <a:p>
            <a:pPr marL="347472" indent="-347472" algn="r" rtl="1">
              <a:spcBef>
                <a:spcPts val="0"/>
              </a:spcBef>
              <a:spcAft>
                <a:spcPts val="0"/>
              </a:spcAft>
            </a:pPr>
            <a:r>
              <a:rPr lang="ar-MA" b="1" kern="1200" dirty="0">
                <a:solidFill>
                  <a:srgbClr val="000000"/>
                </a:solidFill>
                <a:latin typeface="Calibri"/>
                <a:cs typeface="Arial"/>
              </a:rPr>
              <a:t>الترقيم</a:t>
            </a:r>
            <a:endParaRPr lang="fr-FR" sz="2400" dirty="0"/>
          </a:p>
          <a:p>
            <a:pPr marL="457200" indent="0" algn="ctr" rtl="1">
              <a:spcBef>
                <a:spcPts val="0"/>
              </a:spcBef>
              <a:spcAft>
                <a:spcPts val="0"/>
              </a:spcAft>
              <a:buNone/>
            </a:pPr>
            <a:r>
              <a:rPr lang="ar-MA" sz="4000" b="1" kern="1200" dirty="0">
                <a:solidFill>
                  <a:srgbClr val="000000"/>
                </a:solidFill>
                <a:latin typeface="Calibri"/>
                <a:cs typeface="Arial"/>
              </a:rPr>
              <a:t>معايير التميز</a:t>
            </a:r>
            <a:endParaRPr lang="fr-FR" sz="2400" dirty="0"/>
          </a:p>
          <a:p>
            <a:pPr marL="457200" indent="0" algn="r" rtl="1">
              <a:spcBef>
                <a:spcPts val="0"/>
              </a:spcBef>
              <a:spcAft>
                <a:spcPts val="0"/>
              </a:spcAft>
            </a:pPr>
            <a:r>
              <a:rPr lang="ar-MA" b="1" kern="1200" dirty="0">
                <a:solidFill>
                  <a:srgbClr val="000000"/>
                </a:solidFill>
                <a:latin typeface="Calibri"/>
                <a:cs typeface="Arial"/>
              </a:rPr>
              <a:t>جودة مستوى التعبير</a:t>
            </a:r>
            <a:endParaRPr lang="fr-FR" sz="2400" dirty="0"/>
          </a:p>
          <a:p>
            <a:pPr marL="457200" indent="0" algn="r" rtl="1">
              <a:spcBef>
                <a:spcPts val="0"/>
              </a:spcBef>
              <a:spcAft>
                <a:spcPts val="0"/>
              </a:spcAft>
            </a:pPr>
            <a:r>
              <a:rPr lang="ar-MA" b="1" kern="1200" dirty="0">
                <a:solidFill>
                  <a:srgbClr val="000000"/>
                </a:solidFill>
                <a:latin typeface="Calibri"/>
                <a:cs typeface="Arial"/>
              </a:rPr>
              <a:t>تنظيم الورقة</a:t>
            </a:r>
            <a:endParaRPr lang="fr-FR" sz="2400" dirty="0"/>
          </a:p>
          <a:p>
            <a:pPr algn="r" rtl="1"/>
            <a:endParaRPr lang="fr-FR" dirty="0"/>
          </a:p>
        </p:txBody>
      </p:sp>
    </p:spTree>
    <p:extLst>
      <p:ext uri="{BB962C8B-B14F-4D97-AF65-F5344CB8AC3E}">
        <p14:creationId xmlns:p14="http://schemas.microsoft.com/office/powerpoint/2010/main" val="33291852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lstStyle/>
          <a:p>
            <a:pPr marL="411480" lvl="0" algn="just" rtl="1" fontAlgn="auto">
              <a:spcBef>
                <a:spcPts val="700"/>
              </a:spcBef>
              <a:spcAft>
                <a:spcPts val="0"/>
              </a:spcAft>
              <a:buClr>
                <a:srgbClr val="F4E7ED"/>
              </a:buClr>
              <a:buSzPct val="95000"/>
              <a:buFont typeface="Wingdings"/>
              <a:buChar char=""/>
              <a:defRPr/>
            </a:pPr>
            <a:r>
              <a:rPr lang="ar-MA" sz="2400" b="1" kern="1200" dirty="0">
                <a:latin typeface="Calibri"/>
                <a:ea typeface="+mj-ea"/>
                <a:cs typeface="Arial"/>
              </a:rPr>
              <a:t>مفهوم المؤشر </a:t>
            </a:r>
            <a:r>
              <a:rPr lang="ar-MA" sz="2400" kern="1200" dirty="0">
                <a:solidFill>
                  <a:schemeClr val="accent2">
                    <a:lumMod val="50000"/>
                  </a:schemeClr>
                </a:solidFill>
                <a:latin typeface="Calibri"/>
                <a:ea typeface="+mj-ea"/>
                <a:cs typeface="Arial"/>
              </a:rPr>
              <a:t>: يمثل المؤشر معطى كميا أو كيفيا قابلا للملاحظة </a:t>
            </a:r>
            <a:r>
              <a:rPr lang="ar-MA" sz="2400" kern="1200" dirty="0" smtClean="0">
                <a:solidFill>
                  <a:schemeClr val="accent2">
                    <a:lumMod val="50000"/>
                  </a:schemeClr>
                </a:solidFill>
                <a:latin typeface="Calibri"/>
                <a:ea typeface="+mj-ea"/>
                <a:cs typeface="Arial"/>
              </a:rPr>
              <a:t>والقياس </a:t>
            </a:r>
            <a:r>
              <a:rPr lang="ar-MA" sz="2400" kern="1200" dirty="0">
                <a:solidFill>
                  <a:schemeClr val="accent2">
                    <a:lumMod val="50000"/>
                  </a:schemeClr>
                </a:solidFill>
                <a:latin typeface="Calibri"/>
                <a:ea typeface="+mj-ea"/>
                <a:cs typeface="Arial"/>
              </a:rPr>
              <a:t>و علامة دالة على بلوغ الهدف المنشود. </a:t>
            </a:r>
            <a:r>
              <a:rPr lang="ar-MA" sz="2400" kern="1200" dirty="0" smtClean="0">
                <a:solidFill>
                  <a:schemeClr val="accent2">
                    <a:lumMod val="50000"/>
                  </a:schemeClr>
                </a:solidFill>
                <a:latin typeface="Calibri"/>
                <a:ea typeface="+mj-ea"/>
                <a:cs typeface="Arial"/>
              </a:rPr>
              <a:t>وتعد </a:t>
            </a:r>
            <a:r>
              <a:rPr lang="ar-MA" sz="2400" kern="1200" dirty="0">
                <a:solidFill>
                  <a:schemeClr val="accent2">
                    <a:lumMod val="50000"/>
                  </a:schemeClr>
                </a:solidFill>
                <a:latin typeface="Calibri"/>
                <a:ea typeface="+mj-ea"/>
                <a:cs typeface="Arial"/>
              </a:rPr>
              <a:t>صياغة المؤشرات أمرا ضروريا في كل مرحلة من مراحل اكتساب الكفاية.</a:t>
            </a:r>
            <a:endParaRPr lang="fr-FR" sz="2400" kern="1200" dirty="0">
              <a:solidFill>
                <a:schemeClr val="accent2">
                  <a:lumMod val="50000"/>
                </a:schemeClr>
              </a:solidFill>
              <a:latin typeface="Calibri"/>
              <a:ea typeface="+mj-ea"/>
              <a:cs typeface="+mj-cs"/>
            </a:endParaRPr>
          </a:p>
          <a:p>
            <a:pPr marL="0" indent="0" algn="r" rtl="1">
              <a:buNone/>
            </a:pPr>
            <a:endParaRPr lang="fr-F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276872"/>
            <a:ext cx="8089900" cy="394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7672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WordArt 3"/>
          <p:cNvSpPr>
            <a:spLocks noChangeArrowheads="1" noChangeShapeType="1" noTextEdit="1"/>
          </p:cNvSpPr>
          <p:nvPr/>
        </p:nvSpPr>
        <p:spPr bwMode="gray">
          <a:xfrm>
            <a:off x="838200" y="1676400"/>
            <a:ext cx="5638800" cy="838200"/>
          </a:xfrm>
          <a:prstGeom prst="rect">
            <a:avLst/>
          </a:prstGeom>
        </p:spPr>
        <p:txBody>
          <a:bodyPr wrap="none" fromWordArt="1">
            <a:prstTxWarp prst="textDeflate">
              <a:avLst>
                <a:gd name="adj" fmla="val 0"/>
              </a:avLst>
            </a:prstTxWarp>
          </a:bodyPr>
          <a:lstStyle/>
          <a:p>
            <a:pPr algn="ctr"/>
            <a:r>
              <a:rPr lang="fr-FR" sz="5400" b="1" kern="10">
                <a:ln w="28575">
                  <a:solidFill>
                    <a:schemeClr val="bg1"/>
                  </a:solidFill>
                  <a:round/>
                  <a:headEnd/>
                  <a:tailEnd/>
                </a:ln>
                <a:gradFill rotWithShape="1">
                  <a:gsLst>
                    <a:gs pos="0">
                      <a:schemeClr val="folHlink"/>
                    </a:gs>
                    <a:gs pos="100000">
                      <a:schemeClr val="accent1"/>
                    </a:gs>
                  </a:gsLst>
                  <a:lin ang="0" scaled="1"/>
                </a:gradFill>
                <a:effectLst>
                  <a:outerShdw dist="89803" dir="2700000" algn="ctr" rotWithShape="0">
                    <a:srgbClr val="000000">
                      <a:alpha val="50000"/>
                    </a:srgbClr>
                  </a:outerShdw>
                </a:effectLst>
                <a:latin typeface="Verdana"/>
                <a:ea typeface="Verdana"/>
                <a:cs typeface="Verdana"/>
              </a:rPr>
              <a:t>Thank You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noFill/>
        </p:spPr>
        <p:txBody>
          <a:bodyPr/>
          <a:lstStyle/>
          <a:p>
            <a:pPr rtl="1"/>
            <a:r>
              <a:rPr lang="ar-MA" dirty="0" smtClean="0">
                <a:solidFill>
                  <a:schemeClr val="accent1"/>
                </a:solidFill>
                <a:latin typeface="+mn-lt"/>
                <a:ea typeface="+mn-ea"/>
                <a:cs typeface="+mn-cs"/>
              </a:rPr>
              <a:t>المبادئ الديدكتيكية المؤطرة لتدريسية وحدة اللغة العربية</a:t>
            </a:r>
            <a:endParaRPr lang="en-US" dirty="0">
              <a:solidFill>
                <a:schemeClr val="accent1"/>
              </a:solidFill>
              <a:latin typeface="+mn-lt"/>
              <a:ea typeface="+mn-ea"/>
              <a:cs typeface="+mn-cs"/>
            </a:endParaRPr>
          </a:p>
        </p:txBody>
      </p:sp>
      <p:sp>
        <p:nvSpPr>
          <p:cNvPr id="55299" name="AutoShape 3"/>
          <p:cNvSpPr>
            <a:spLocks noChangeArrowheads="1"/>
          </p:cNvSpPr>
          <p:nvPr/>
        </p:nvSpPr>
        <p:spPr bwMode="auto">
          <a:xfrm>
            <a:off x="6248400" y="3200400"/>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0" name="AutoShape 4"/>
          <p:cNvSpPr>
            <a:spLocks noChangeArrowheads="1"/>
          </p:cNvSpPr>
          <p:nvPr/>
        </p:nvSpPr>
        <p:spPr bwMode="auto">
          <a:xfrm>
            <a:off x="4495800" y="3200400"/>
            <a:ext cx="1665288"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1" name="AutoShape 5"/>
          <p:cNvSpPr>
            <a:spLocks noChangeArrowheads="1"/>
          </p:cNvSpPr>
          <p:nvPr/>
        </p:nvSpPr>
        <p:spPr bwMode="auto">
          <a:xfrm>
            <a:off x="2755900" y="3200400"/>
            <a:ext cx="1616075"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2" name="AutoShape 6"/>
          <p:cNvSpPr>
            <a:spLocks noChangeArrowheads="1"/>
          </p:cNvSpPr>
          <p:nvPr/>
        </p:nvSpPr>
        <p:spPr bwMode="auto">
          <a:xfrm>
            <a:off x="990600" y="3200400"/>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nvGrpSpPr>
          <p:cNvPr id="55303" name="Group 7"/>
          <p:cNvGrpSpPr>
            <a:grpSpLocks/>
          </p:cNvGrpSpPr>
          <p:nvPr/>
        </p:nvGrpSpPr>
        <p:grpSpPr bwMode="auto">
          <a:xfrm>
            <a:off x="1323975" y="1950085"/>
            <a:ext cx="6096000" cy="990600"/>
            <a:chOff x="624" y="1152"/>
            <a:chExt cx="4080" cy="720"/>
          </a:xfrm>
        </p:grpSpPr>
        <p:sp>
          <p:nvSpPr>
            <p:cNvPr id="55304" name="Rectangle 8"/>
            <p:cNvSpPr>
              <a:spLocks noChangeArrowheads="1"/>
            </p:cNvSpPr>
            <p:nvPr/>
          </p:nvSpPr>
          <p:spPr bwMode="gray">
            <a:xfrm rot="3419336">
              <a:off x="624" y="1200"/>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05" name="Group 9"/>
            <p:cNvGrpSpPr>
              <a:grpSpLocks/>
            </p:cNvGrpSpPr>
            <p:nvPr/>
          </p:nvGrpSpPr>
          <p:grpSpPr bwMode="auto">
            <a:xfrm>
              <a:off x="1296" y="1296"/>
              <a:ext cx="624" cy="96"/>
              <a:chOff x="2003" y="3439"/>
              <a:chExt cx="468" cy="244"/>
            </a:xfrm>
          </p:grpSpPr>
          <p:sp>
            <p:nvSpPr>
              <p:cNvPr id="55306" name="Oval 10"/>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7" name="Rectangle 11"/>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8" name="Oval 12"/>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9" name="Oval 13"/>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10" name="Rectangle 14"/>
            <p:cNvSpPr>
              <a:spLocks noChangeArrowheads="1"/>
            </p:cNvSpPr>
            <p:nvPr/>
          </p:nvSpPr>
          <p:spPr bwMode="gray">
            <a:xfrm rot="3419336">
              <a:off x="1776"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11" name="Group 15"/>
            <p:cNvGrpSpPr>
              <a:grpSpLocks/>
            </p:cNvGrpSpPr>
            <p:nvPr/>
          </p:nvGrpSpPr>
          <p:grpSpPr bwMode="auto">
            <a:xfrm>
              <a:off x="2448" y="1296"/>
              <a:ext cx="624" cy="96"/>
              <a:chOff x="2003" y="3439"/>
              <a:chExt cx="468" cy="244"/>
            </a:xfrm>
          </p:grpSpPr>
          <p:sp>
            <p:nvSpPr>
              <p:cNvPr id="55312" name="Oval 16"/>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3" name="Rectangle 17"/>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4" name="Oval 18"/>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5" name="Oval 19"/>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16" name="Rectangle 20"/>
            <p:cNvSpPr>
              <a:spLocks noChangeArrowheads="1"/>
            </p:cNvSpPr>
            <p:nvPr/>
          </p:nvSpPr>
          <p:spPr bwMode="gray">
            <a:xfrm rot="3419336">
              <a:off x="2880" y="1152"/>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17" name="Group 21"/>
            <p:cNvGrpSpPr>
              <a:grpSpLocks/>
            </p:cNvGrpSpPr>
            <p:nvPr/>
          </p:nvGrpSpPr>
          <p:grpSpPr bwMode="auto">
            <a:xfrm>
              <a:off x="3600" y="1296"/>
              <a:ext cx="816" cy="96"/>
              <a:chOff x="2003" y="3439"/>
              <a:chExt cx="468" cy="244"/>
            </a:xfrm>
          </p:grpSpPr>
          <p:sp>
            <p:nvSpPr>
              <p:cNvPr id="55318" name="Oval 22"/>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9" name="Rectangle 23"/>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20" name="Oval 24"/>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21" name="Oval 25"/>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22" name="Rectangle 26"/>
            <p:cNvSpPr>
              <a:spLocks noChangeArrowheads="1"/>
            </p:cNvSpPr>
            <p:nvPr/>
          </p:nvSpPr>
          <p:spPr bwMode="gray">
            <a:xfrm rot="3419336">
              <a:off x="4032"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sp>
        <p:nvSpPr>
          <p:cNvPr id="55323" name="Rectangle 27"/>
          <p:cNvSpPr>
            <a:spLocks noChangeArrowheads="1"/>
          </p:cNvSpPr>
          <p:nvPr/>
        </p:nvSpPr>
        <p:spPr bwMode="gray">
          <a:xfrm>
            <a:off x="1650706" y="2180252"/>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400" dirty="0" smtClean="0">
                <a:solidFill>
                  <a:srgbClr val="FFFFFF"/>
                </a:solidFill>
              </a:rPr>
              <a:t>4</a:t>
            </a:r>
            <a:endParaRPr lang="en-US" sz="3600" dirty="0">
              <a:solidFill>
                <a:srgbClr val="FFFFFF"/>
              </a:solidFill>
            </a:endParaRPr>
          </a:p>
        </p:txBody>
      </p:sp>
      <p:sp>
        <p:nvSpPr>
          <p:cNvPr id="55324" name="Rectangle 28"/>
          <p:cNvSpPr>
            <a:spLocks noChangeArrowheads="1"/>
          </p:cNvSpPr>
          <p:nvPr/>
        </p:nvSpPr>
        <p:spPr bwMode="gray">
          <a:xfrm>
            <a:off x="3323071" y="2197844"/>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a:solidFill>
                  <a:srgbClr val="FFFFFF"/>
                </a:solidFill>
              </a:rPr>
              <a:t>3</a:t>
            </a:r>
            <a:endParaRPr lang="en-US" sz="2800" dirty="0">
              <a:solidFill>
                <a:srgbClr val="FFFFFF"/>
              </a:solidFill>
            </a:endParaRPr>
          </a:p>
        </p:txBody>
      </p:sp>
      <p:sp>
        <p:nvSpPr>
          <p:cNvPr id="55325" name="Rectangle 29"/>
          <p:cNvSpPr>
            <a:spLocks noChangeArrowheads="1"/>
          </p:cNvSpPr>
          <p:nvPr/>
        </p:nvSpPr>
        <p:spPr bwMode="gray">
          <a:xfrm>
            <a:off x="4969382" y="2118697"/>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a:solidFill>
                  <a:srgbClr val="FFFFFF"/>
                </a:solidFill>
              </a:rPr>
              <a:t>2</a:t>
            </a:r>
            <a:endParaRPr lang="en-US" sz="2800" dirty="0">
              <a:solidFill>
                <a:srgbClr val="FFFFFF"/>
              </a:solidFill>
            </a:endParaRPr>
          </a:p>
        </p:txBody>
      </p:sp>
      <p:sp>
        <p:nvSpPr>
          <p:cNvPr id="55326" name="Rectangle 30"/>
          <p:cNvSpPr>
            <a:spLocks noChangeArrowheads="1"/>
          </p:cNvSpPr>
          <p:nvPr/>
        </p:nvSpPr>
        <p:spPr bwMode="gray">
          <a:xfrm>
            <a:off x="6694575" y="2183775"/>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1</a:t>
            </a:r>
            <a:endParaRPr lang="en-US" sz="2800" dirty="0">
              <a:solidFill>
                <a:srgbClr val="FFFFFF"/>
              </a:solidFill>
            </a:endParaRPr>
          </a:p>
        </p:txBody>
      </p:sp>
      <p:sp>
        <p:nvSpPr>
          <p:cNvPr id="2" name="Rectangle 1"/>
          <p:cNvSpPr/>
          <p:nvPr/>
        </p:nvSpPr>
        <p:spPr>
          <a:xfrm>
            <a:off x="6182591" y="3443527"/>
            <a:ext cx="1742210" cy="369332"/>
          </a:xfrm>
          <a:prstGeom prst="rect">
            <a:avLst/>
          </a:prstGeom>
        </p:spPr>
        <p:txBody>
          <a:bodyPr wrap="square">
            <a:spAutoFit/>
          </a:bodyPr>
          <a:lstStyle/>
          <a:p>
            <a:pPr algn="justLow" rtl="1"/>
            <a:endParaRPr lang="fr-FR" dirty="0">
              <a:solidFill>
                <a:srgbClr val="000000"/>
              </a:solidFill>
            </a:endParaRPr>
          </a:p>
        </p:txBody>
      </p:sp>
      <p:sp>
        <p:nvSpPr>
          <p:cNvPr id="3" name="Rectangle 2"/>
          <p:cNvSpPr/>
          <p:nvPr/>
        </p:nvSpPr>
        <p:spPr>
          <a:xfrm>
            <a:off x="6221051" y="3957191"/>
            <a:ext cx="1665289" cy="1323439"/>
          </a:xfrm>
          <a:prstGeom prst="rect">
            <a:avLst/>
          </a:prstGeom>
        </p:spPr>
        <p:txBody>
          <a:bodyPr wrap="square">
            <a:spAutoFit/>
          </a:bodyPr>
          <a:lstStyle/>
          <a:p>
            <a:pPr algn="ctr" rtl="1"/>
            <a:r>
              <a:rPr lang="ar-MA" sz="2000" b="1" dirty="0" smtClean="0">
                <a:solidFill>
                  <a:srgbClr val="000000"/>
                </a:solidFill>
              </a:rPr>
              <a:t>مبدأ اعتماد المداخل البيداغوجية الثلاثة للمنهاج </a:t>
            </a:r>
            <a:endParaRPr lang="fr-FR" sz="2000" b="1" dirty="0">
              <a:solidFill>
                <a:srgbClr val="000000"/>
              </a:solidFill>
            </a:endParaRPr>
          </a:p>
        </p:txBody>
      </p:sp>
      <p:sp>
        <p:nvSpPr>
          <p:cNvPr id="4" name="Rectangle 3"/>
          <p:cNvSpPr/>
          <p:nvPr/>
        </p:nvSpPr>
        <p:spPr>
          <a:xfrm>
            <a:off x="2804147" y="4295745"/>
            <a:ext cx="1492660" cy="400110"/>
          </a:xfrm>
          <a:prstGeom prst="rect">
            <a:avLst/>
          </a:prstGeom>
        </p:spPr>
        <p:txBody>
          <a:bodyPr wrap="square">
            <a:spAutoFit/>
          </a:bodyPr>
          <a:lstStyle/>
          <a:p>
            <a:pPr algn="ctr" rtl="1"/>
            <a:r>
              <a:rPr lang="ar-MA" sz="2000" b="1" dirty="0">
                <a:solidFill>
                  <a:srgbClr val="000000"/>
                </a:solidFill>
              </a:rPr>
              <a:t>مبدأ الوحدات</a:t>
            </a:r>
            <a:endParaRPr lang="fr-FR" sz="2000" b="1" dirty="0">
              <a:solidFill>
                <a:srgbClr val="000000"/>
              </a:solidFill>
            </a:endParaRPr>
          </a:p>
        </p:txBody>
      </p:sp>
      <p:sp>
        <p:nvSpPr>
          <p:cNvPr id="5" name="Rectangle 4"/>
          <p:cNvSpPr/>
          <p:nvPr/>
        </p:nvSpPr>
        <p:spPr>
          <a:xfrm>
            <a:off x="909491" y="4253181"/>
            <a:ext cx="1698669" cy="400110"/>
          </a:xfrm>
          <a:prstGeom prst="rect">
            <a:avLst/>
          </a:prstGeom>
        </p:spPr>
        <p:txBody>
          <a:bodyPr wrap="square">
            <a:spAutoFit/>
          </a:bodyPr>
          <a:lstStyle/>
          <a:p>
            <a:pPr algn="ctr" rtl="1"/>
            <a:r>
              <a:rPr lang="ar-MA" sz="2000" b="1" dirty="0">
                <a:solidFill>
                  <a:srgbClr val="000000"/>
                </a:solidFill>
              </a:rPr>
              <a:t>مبدأ التكامل</a:t>
            </a:r>
            <a:endParaRPr lang="fr-FR" sz="2000" b="1" dirty="0">
              <a:solidFill>
                <a:srgbClr val="000000"/>
              </a:solidFill>
            </a:endParaRPr>
          </a:p>
        </p:txBody>
      </p:sp>
      <p:sp>
        <p:nvSpPr>
          <p:cNvPr id="36" name="Rectangle 35"/>
          <p:cNvSpPr/>
          <p:nvPr/>
        </p:nvSpPr>
        <p:spPr>
          <a:xfrm>
            <a:off x="4537235" y="4022349"/>
            <a:ext cx="1596892" cy="1261884"/>
          </a:xfrm>
          <a:prstGeom prst="rect">
            <a:avLst/>
          </a:prstGeom>
        </p:spPr>
        <p:txBody>
          <a:bodyPr wrap="square">
            <a:spAutoFit/>
          </a:bodyPr>
          <a:lstStyle/>
          <a:p>
            <a:pPr algn="justLow"/>
            <a:r>
              <a:rPr lang="ar-MA" sz="2000" b="1" dirty="0">
                <a:solidFill>
                  <a:srgbClr val="000000"/>
                </a:solidFill>
              </a:rPr>
              <a:t>مبدأ الإغماس اللغوي  </a:t>
            </a:r>
            <a:r>
              <a:rPr lang="fr-FR" b="1" dirty="0">
                <a:solidFill>
                  <a:srgbClr val="000000"/>
                </a:solidFill>
              </a:rPr>
              <a:t>L’immersion linguistique</a:t>
            </a:r>
            <a:r>
              <a:rPr lang="fr-FR" sz="1600" dirty="0" smtClean="0">
                <a:solidFill>
                  <a:srgbClr val="000000"/>
                </a:solidFill>
              </a:rPr>
              <a:t> </a:t>
            </a:r>
            <a:endParaRPr lang="fr-FR" dirty="0">
              <a:solidFill>
                <a:srgbClr val="000000"/>
              </a:solidFill>
            </a:endParaRPr>
          </a:p>
        </p:txBody>
      </p:sp>
    </p:spTree>
    <p:extLst>
      <p:ext uri="{BB962C8B-B14F-4D97-AF65-F5344CB8AC3E}">
        <p14:creationId xmlns:p14="http://schemas.microsoft.com/office/powerpoint/2010/main" val="21870307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noFill/>
        </p:spPr>
        <p:txBody>
          <a:bodyPr/>
          <a:lstStyle/>
          <a:p>
            <a:pPr rtl="1"/>
            <a:r>
              <a:rPr lang="ar-MA" dirty="0">
                <a:solidFill>
                  <a:schemeClr val="accent1"/>
                </a:solidFill>
                <a:latin typeface="+mn-lt"/>
                <a:ea typeface="+mn-ea"/>
                <a:cs typeface="+mn-cs"/>
              </a:rPr>
              <a:t>المبادئ الديدكتيكية المؤطرة لتدريسية وحدة اللغة العربية</a:t>
            </a:r>
            <a:endParaRPr lang="en-US" dirty="0">
              <a:solidFill>
                <a:schemeClr val="accent1"/>
              </a:solidFill>
              <a:latin typeface="+mn-lt"/>
              <a:ea typeface="+mn-ea"/>
              <a:cs typeface="+mn-cs"/>
            </a:endParaRPr>
          </a:p>
        </p:txBody>
      </p:sp>
      <p:sp>
        <p:nvSpPr>
          <p:cNvPr id="55299" name="AutoShape 3"/>
          <p:cNvSpPr>
            <a:spLocks noChangeArrowheads="1"/>
          </p:cNvSpPr>
          <p:nvPr/>
        </p:nvSpPr>
        <p:spPr bwMode="auto">
          <a:xfrm>
            <a:off x="6248400" y="3200400"/>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0" name="AutoShape 4"/>
          <p:cNvSpPr>
            <a:spLocks noChangeArrowheads="1"/>
          </p:cNvSpPr>
          <p:nvPr/>
        </p:nvSpPr>
        <p:spPr bwMode="auto">
          <a:xfrm>
            <a:off x="4495800" y="3200400"/>
            <a:ext cx="1665288"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1" name="AutoShape 5"/>
          <p:cNvSpPr>
            <a:spLocks noChangeArrowheads="1"/>
          </p:cNvSpPr>
          <p:nvPr/>
        </p:nvSpPr>
        <p:spPr bwMode="auto">
          <a:xfrm>
            <a:off x="2755900" y="3200400"/>
            <a:ext cx="1616075"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2" name="AutoShape 6"/>
          <p:cNvSpPr>
            <a:spLocks noChangeArrowheads="1"/>
          </p:cNvSpPr>
          <p:nvPr/>
        </p:nvSpPr>
        <p:spPr bwMode="auto">
          <a:xfrm>
            <a:off x="990600" y="3200400"/>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nvGrpSpPr>
          <p:cNvPr id="55303" name="Group 7"/>
          <p:cNvGrpSpPr>
            <a:grpSpLocks/>
          </p:cNvGrpSpPr>
          <p:nvPr/>
        </p:nvGrpSpPr>
        <p:grpSpPr bwMode="auto">
          <a:xfrm>
            <a:off x="1323975" y="1950085"/>
            <a:ext cx="6096000" cy="990600"/>
            <a:chOff x="624" y="1152"/>
            <a:chExt cx="4080" cy="720"/>
          </a:xfrm>
        </p:grpSpPr>
        <p:sp>
          <p:nvSpPr>
            <p:cNvPr id="55304" name="Rectangle 8"/>
            <p:cNvSpPr>
              <a:spLocks noChangeArrowheads="1"/>
            </p:cNvSpPr>
            <p:nvPr/>
          </p:nvSpPr>
          <p:spPr bwMode="gray">
            <a:xfrm rot="3419336">
              <a:off x="624" y="1200"/>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05" name="Group 9"/>
            <p:cNvGrpSpPr>
              <a:grpSpLocks/>
            </p:cNvGrpSpPr>
            <p:nvPr/>
          </p:nvGrpSpPr>
          <p:grpSpPr bwMode="auto">
            <a:xfrm>
              <a:off x="1296" y="1296"/>
              <a:ext cx="624" cy="96"/>
              <a:chOff x="2003" y="3439"/>
              <a:chExt cx="468" cy="244"/>
            </a:xfrm>
          </p:grpSpPr>
          <p:sp>
            <p:nvSpPr>
              <p:cNvPr id="55306" name="Oval 10"/>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7" name="Rectangle 11"/>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8" name="Oval 12"/>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9" name="Oval 13"/>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10" name="Rectangle 14"/>
            <p:cNvSpPr>
              <a:spLocks noChangeArrowheads="1"/>
            </p:cNvSpPr>
            <p:nvPr/>
          </p:nvSpPr>
          <p:spPr bwMode="gray">
            <a:xfrm rot="3419336">
              <a:off x="1776"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11" name="Group 15"/>
            <p:cNvGrpSpPr>
              <a:grpSpLocks/>
            </p:cNvGrpSpPr>
            <p:nvPr/>
          </p:nvGrpSpPr>
          <p:grpSpPr bwMode="auto">
            <a:xfrm>
              <a:off x="2448" y="1296"/>
              <a:ext cx="624" cy="96"/>
              <a:chOff x="2003" y="3439"/>
              <a:chExt cx="468" cy="244"/>
            </a:xfrm>
          </p:grpSpPr>
          <p:sp>
            <p:nvSpPr>
              <p:cNvPr id="55312" name="Oval 16"/>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3" name="Rectangle 17"/>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4" name="Oval 18"/>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5" name="Oval 19"/>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16" name="Rectangle 20"/>
            <p:cNvSpPr>
              <a:spLocks noChangeArrowheads="1"/>
            </p:cNvSpPr>
            <p:nvPr/>
          </p:nvSpPr>
          <p:spPr bwMode="gray">
            <a:xfrm rot="3419336">
              <a:off x="2880" y="1152"/>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17" name="Group 21"/>
            <p:cNvGrpSpPr>
              <a:grpSpLocks/>
            </p:cNvGrpSpPr>
            <p:nvPr/>
          </p:nvGrpSpPr>
          <p:grpSpPr bwMode="auto">
            <a:xfrm>
              <a:off x="3600" y="1296"/>
              <a:ext cx="816" cy="96"/>
              <a:chOff x="2003" y="3439"/>
              <a:chExt cx="468" cy="244"/>
            </a:xfrm>
          </p:grpSpPr>
          <p:sp>
            <p:nvSpPr>
              <p:cNvPr id="55318" name="Oval 22"/>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9" name="Rectangle 23"/>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20" name="Oval 24"/>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21" name="Oval 25"/>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22" name="Rectangle 26"/>
            <p:cNvSpPr>
              <a:spLocks noChangeArrowheads="1"/>
            </p:cNvSpPr>
            <p:nvPr/>
          </p:nvSpPr>
          <p:spPr bwMode="gray">
            <a:xfrm rot="3419336">
              <a:off x="4032"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sp>
        <p:nvSpPr>
          <p:cNvPr id="55323" name="Rectangle 27"/>
          <p:cNvSpPr>
            <a:spLocks noChangeArrowheads="1"/>
          </p:cNvSpPr>
          <p:nvPr/>
        </p:nvSpPr>
        <p:spPr bwMode="gray">
          <a:xfrm>
            <a:off x="1650706" y="2180252"/>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a:solidFill>
                  <a:srgbClr val="FFFFFF"/>
                </a:solidFill>
              </a:rPr>
              <a:t>8</a:t>
            </a:r>
            <a:endParaRPr lang="en-US" sz="2800" dirty="0">
              <a:solidFill>
                <a:srgbClr val="FFFFFF"/>
              </a:solidFill>
            </a:endParaRPr>
          </a:p>
        </p:txBody>
      </p:sp>
      <p:sp>
        <p:nvSpPr>
          <p:cNvPr id="55324" name="Rectangle 28"/>
          <p:cNvSpPr>
            <a:spLocks noChangeArrowheads="1"/>
          </p:cNvSpPr>
          <p:nvPr/>
        </p:nvSpPr>
        <p:spPr bwMode="gray">
          <a:xfrm>
            <a:off x="3323071" y="2197844"/>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7</a:t>
            </a:r>
            <a:endParaRPr lang="en-US" sz="2800" dirty="0">
              <a:solidFill>
                <a:srgbClr val="FFFFFF"/>
              </a:solidFill>
            </a:endParaRPr>
          </a:p>
        </p:txBody>
      </p:sp>
      <p:sp>
        <p:nvSpPr>
          <p:cNvPr id="55325" name="Rectangle 29"/>
          <p:cNvSpPr>
            <a:spLocks noChangeArrowheads="1"/>
          </p:cNvSpPr>
          <p:nvPr/>
        </p:nvSpPr>
        <p:spPr bwMode="gray">
          <a:xfrm>
            <a:off x="4969382" y="2118697"/>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6</a:t>
            </a:r>
            <a:endParaRPr lang="en-US" sz="2800" dirty="0">
              <a:solidFill>
                <a:srgbClr val="FFFFFF"/>
              </a:solidFill>
            </a:endParaRPr>
          </a:p>
        </p:txBody>
      </p:sp>
      <p:sp>
        <p:nvSpPr>
          <p:cNvPr id="55326" name="Rectangle 30"/>
          <p:cNvSpPr>
            <a:spLocks noChangeArrowheads="1"/>
          </p:cNvSpPr>
          <p:nvPr/>
        </p:nvSpPr>
        <p:spPr bwMode="gray">
          <a:xfrm>
            <a:off x="6694575" y="2183775"/>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5</a:t>
            </a:r>
            <a:endParaRPr lang="en-US" sz="2800" dirty="0">
              <a:solidFill>
                <a:srgbClr val="FFFFFF"/>
              </a:solidFill>
            </a:endParaRPr>
          </a:p>
        </p:txBody>
      </p:sp>
      <p:sp>
        <p:nvSpPr>
          <p:cNvPr id="2" name="Rectangle 1"/>
          <p:cNvSpPr/>
          <p:nvPr/>
        </p:nvSpPr>
        <p:spPr>
          <a:xfrm>
            <a:off x="6182591" y="3443527"/>
            <a:ext cx="1742210" cy="369332"/>
          </a:xfrm>
          <a:prstGeom prst="rect">
            <a:avLst/>
          </a:prstGeom>
        </p:spPr>
        <p:txBody>
          <a:bodyPr wrap="square">
            <a:spAutoFit/>
          </a:bodyPr>
          <a:lstStyle/>
          <a:p>
            <a:pPr algn="justLow" rtl="1"/>
            <a:endParaRPr lang="fr-FR" dirty="0">
              <a:solidFill>
                <a:srgbClr val="000000"/>
              </a:solidFill>
            </a:endParaRPr>
          </a:p>
        </p:txBody>
      </p:sp>
      <p:sp>
        <p:nvSpPr>
          <p:cNvPr id="3" name="Rectangle 2"/>
          <p:cNvSpPr/>
          <p:nvPr/>
        </p:nvSpPr>
        <p:spPr>
          <a:xfrm>
            <a:off x="6278454" y="4332528"/>
            <a:ext cx="1665289" cy="400110"/>
          </a:xfrm>
          <a:prstGeom prst="rect">
            <a:avLst/>
          </a:prstGeom>
        </p:spPr>
        <p:txBody>
          <a:bodyPr wrap="square">
            <a:spAutoFit/>
          </a:bodyPr>
          <a:lstStyle/>
          <a:p>
            <a:pPr algn="ctr" rtl="1"/>
            <a:r>
              <a:rPr lang="ar-MA" sz="2000" b="1" dirty="0" smtClean="0">
                <a:solidFill>
                  <a:srgbClr val="000000"/>
                </a:solidFill>
              </a:rPr>
              <a:t>مبدأ الإضمار</a:t>
            </a:r>
            <a:endParaRPr lang="fr-FR" sz="2000" b="1" dirty="0">
              <a:solidFill>
                <a:srgbClr val="000000"/>
              </a:solidFill>
            </a:endParaRPr>
          </a:p>
        </p:txBody>
      </p:sp>
      <p:sp>
        <p:nvSpPr>
          <p:cNvPr id="4" name="Rectangle 3"/>
          <p:cNvSpPr/>
          <p:nvPr/>
        </p:nvSpPr>
        <p:spPr>
          <a:xfrm>
            <a:off x="2804147" y="4211192"/>
            <a:ext cx="1492660" cy="707886"/>
          </a:xfrm>
          <a:prstGeom prst="rect">
            <a:avLst/>
          </a:prstGeom>
        </p:spPr>
        <p:txBody>
          <a:bodyPr wrap="square">
            <a:spAutoFit/>
          </a:bodyPr>
          <a:lstStyle/>
          <a:p>
            <a:pPr algn="ctr" rtl="1"/>
            <a:r>
              <a:rPr lang="ar-MA" sz="2000" b="1" dirty="0" smtClean="0">
                <a:solidFill>
                  <a:srgbClr val="000000"/>
                </a:solidFill>
              </a:rPr>
              <a:t>مبدأ التدرج والاستمرارية</a:t>
            </a:r>
            <a:endParaRPr lang="fr-FR" sz="2000" b="1" dirty="0">
              <a:solidFill>
                <a:srgbClr val="000000"/>
              </a:solidFill>
            </a:endParaRPr>
          </a:p>
        </p:txBody>
      </p:sp>
      <p:sp>
        <p:nvSpPr>
          <p:cNvPr id="5" name="Rectangle 4"/>
          <p:cNvSpPr/>
          <p:nvPr/>
        </p:nvSpPr>
        <p:spPr>
          <a:xfrm>
            <a:off x="909491" y="4253181"/>
            <a:ext cx="1698669" cy="707886"/>
          </a:xfrm>
          <a:prstGeom prst="rect">
            <a:avLst/>
          </a:prstGeom>
        </p:spPr>
        <p:txBody>
          <a:bodyPr wrap="square">
            <a:spAutoFit/>
          </a:bodyPr>
          <a:lstStyle/>
          <a:p>
            <a:pPr algn="ctr" rtl="1"/>
            <a:r>
              <a:rPr lang="ar-MA" sz="2000" b="1" dirty="0" smtClean="0">
                <a:solidFill>
                  <a:srgbClr val="000000"/>
                </a:solidFill>
              </a:rPr>
              <a:t>مبدأ التركيز على الكيف</a:t>
            </a:r>
            <a:endParaRPr lang="fr-FR" sz="2000" b="1" dirty="0">
              <a:solidFill>
                <a:srgbClr val="000000"/>
              </a:solidFill>
            </a:endParaRPr>
          </a:p>
        </p:txBody>
      </p:sp>
      <p:sp>
        <p:nvSpPr>
          <p:cNvPr id="36" name="Rectangle 35"/>
          <p:cNvSpPr/>
          <p:nvPr/>
        </p:nvSpPr>
        <p:spPr>
          <a:xfrm>
            <a:off x="4537235" y="4350989"/>
            <a:ext cx="1596892" cy="400110"/>
          </a:xfrm>
          <a:prstGeom prst="rect">
            <a:avLst/>
          </a:prstGeom>
        </p:spPr>
        <p:txBody>
          <a:bodyPr wrap="square">
            <a:spAutoFit/>
          </a:bodyPr>
          <a:lstStyle/>
          <a:p>
            <a:pPr algn="ctr" rtl="1"/>
            <a:r>
              <a:rPr lang="ar-MA" sz="2000" b="1" dirty="0">
                <a:solidFill>
                  <a:srgbClr val="000000"/>
                </a:solidFill>
              </a:rPr>
              <a:t>مبدأ التخفيف</a:t>
            </a:r>
            <a:r>
              <a:rPr lang="fr-FR" sz="1600" dirty="0" smtClean="0">
                <a:solidFill>
                  <a:srgbClr val="000000"/>
                </a:solidFill>
              </a:rPr>
              <a:t> </a:t>
            </a:r>
            <a:endParaRPr lang="fr-FR" dirty="0">
              <a:solidFill>
                <a:srgbClr val="000000"/>
              </a:solidFill>
            </a:endParaRPr>
          </a:p>
        </p:txBody>
      </p:sp>
    </p:spTree>
    <p:extLst>
      <p:ext uri="{BB962C8B-B14F-4D97-AF65-F5344CB8AC3E}">
        <p14:creationId xmlns:p14="http://schemas.microsoft.com/office/powerpoint/2010/main" val="33507538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356863" y="188640"/>
            <a:ext cx="7620000" cy="563563"/>
          </a:xfrm>
          <a:noFill/>
        </p:spPr>
        <p:txBody>
          <a:bodyPr/>
          <a:lstStyle/>
          <a:p>
            <a:pPr rtl="1"/>
            <a:r>
              <a:rPr lang="ar-MA" dirty="0">
                <a:solidFill>
                  <a:schemeClr val="accent1"/>
                </a:solidFill>
                <a:latin typeface="+mn-lt"/>
                <a:ea typeface="+mn-ea"/>
                <a:cs typeface="+mn-cs"/>
              </a:rPr>
              <a:t>المبادئ الديدكتيكية المؤطرة لتدريسية وحدة اللغة العربية</a:t>
            </a:r>
            <a:endParaRPr lang="en-US" dirty="0">
              <a:solidFill>
                <a:schemeClr val="accent1"/>
              </a:solidFill>
              <a:latin typeface="+mn-lt"/>
              <a:ea typeface="+mn-ea"/>
              <a:cs typeface="+mn-cs"/>
            </a:endParaRPr>
          </a:p>
        </p:txBody>
      </p:sp>
      <p:sp>
        <p:nvSpPr>
          <p:cNvPr id="55299" name="AutoShape 3"/>
          <p:cNvSpPr>
            <a:spLocks noChangeArrowheads="1"/>
          </p:cNvSpPr>
          <p:nvPr/>
        </p:nvSpPr>
        <p:spPr bwMode="auto">
          <a:xfrm>
            <a:off x="7131436" y="3210047"/>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0" name="AutoShape 4"/>
          <p:cNvSpPr>
            <a:spLocks noChangeArrowheads="1"/>
          </p:cNvSpPr>
          <p:nvPr/>
        </p:nvSpPr>
        <p:spPr bwMode="auto">
          <a:xfrm>
            <a:off x="5562451" y="3249866"/>
            <a:ext cx="1480474"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1"/>
            <a:endParaRPr lang="fr-FR" dirty="0">
              <a:solidFill>
                <a:srgbClr val="000000"/>
              </a:solidFill>
            </a:endParaRPr>
          </a:p>
        </p:txBody>
      </p:sp>
      <p:sp>
        <p:nvSpPr>
          <p:cNvPr id="55301" name="AutoShape 5"/>
          <p:cNvSpPr>
            <a:spLocks noChangeArrowheads="1"/>
          </p:cNvSpPr>
          <p:nvPr/>
        </p:nvSpPr>
        <p:spPr bwMode="auto">
          <a:xfrm>
            <a:off x="3822508" y="3249866"/>
            <a:ext cx="1616075"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2" name="AutoShape 6"/>
          <p:cNvSpPr>
            <a:spLocks noChangeArrowheads="1"/>
          </p:cNvSpPr>
          <p:nvPr/>
        </p:nvSpPr>
        <p:spPr bwMode="auto">
          <a:xfrm>
            <a:off x="1999923" y="3249866"/>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nvGrpSpPr>
          <p:cNvPr id="55303" name="Group 7"/>
          <p:cNvGrpSpPr>
            <a:grpSpLocks/>
          </p:cNvGrpSpPr>
          <p:nvPr/>
        </p:nvGrpSpPr>
        <p:grpSpPr bwMode="auto">
          <a:xfrm>
            <a:off x="1650706" y="1950085"/>
            <a:ext cx="7025750" cy="990600"/>
            <a:chOff x="624" y="1152"/>
            <a:chExt cx="4080" cy="720"/>
          </a:xfrm>
        </p:grpSpPr>
        <p:sp>
          <p:nvSpPr>
            <p:cNvPr id="55304" name="Rectangle 8"/>
            <p:cNvSpPr>
              <a:spLocks noChangeArrowheads="1"/>
            </p:cNvSpPr>
            <p:nvPr/>
          </p:nvSpPr>
          <p:spPr bwMode="gray">
            <a:xfrm rot="3419336">
              <a:off x="624" y="1200"/>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05" name="Group 9"/>
            <p:cNvGrpSpPr>
              <a:grpSpLocks/>
            </p:cNvGrpSpPr>
            <p:nvPr/>
          </p:nvGrpSpPr>
          <p:grpSpPr bwMode="auto">
            <a:xfrm>
              <a:off x="1296" y="1296"/>
              <a:ext cx="624" cy="96"/>
              <a:chOff x="2003" y="3439"/>
              <a:chExt cx="468" cy="244"/>
            </a:xfrm>
          </p:grpSpPr>
          <p:sp>
            <p:nvSpPr>
              <p:cNvPr id="55306" name="Oval 10"/>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7" name="Rectangle 11"/>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8" name="Oval 12"/>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09" name="Oval 13"/>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10" name="Rectangle 14"/>
            <p:cNvSpPr>
              <a:spLocks noChangeArrowheads="1"/>
            </p:cNvSpPr>
            <p:nvPr/>
          </p:nvSpPr>
          <p:spPr bwMode="gray">
            <a:xfrm rot="3419336">
              <a:off x="1776"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11" name="Group 15"/>
            <p:cNvGrpSpPr>
              <a:grpSpLocks/>
            </p:cNvGrpSpPr>
            <p:nvPr/>
          </p:nvGrpSpPr>
          <p:grpSpPr bwMode="auto">
            <a:xfrm>
              <a:off x="2448" y="1296"/>
              <a:ext cx="624" cy="96"/>
              <a:chOff x="2003" y="3439"/>
              <a:chExt cx="468" cy="244"/>
            </a:xfrm>
          </p:grpSpPr>
          <p:sp>
            <p:nvSpPr>
              <p:cNvPr id="55312" name="Oval 16"/>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3" name="Rectangle 17"/>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4" name="Oval 18"/>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5" name="Oval 19"/>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16" name="Rectangle 20"/>
            <p:cNvSpPr>
              <a:spLocks noChangeArrowheads="1"/>
            </p:cNvSpPr>
            <p:nvPr/>
          </p:nvSpPr>
          <p:spPr bwMode="gray">
            <a:xfrm rot="3419336">
              <a:off x="2880" y="1152"/>
              <a:ext cx="672" cy="672"/>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nvGrpSpPr>
            <p:cNvPr id="55317" name="Group 21"/>
            <p:cNvGrpSpPr>
              <a:grpSpLocks/>
            </p:cNvGrpSpPr>
            <p:nvPr/>
          </p:nvGrpSpPr>
          <p:grpSpPr bwMode="auto">
            <a:xfrm>
              <a:off x="3600" y="1296"/>
              <a:ext cx="816" cy="96"/>
              <a:chOff x="2003" y="3439"/>
              <a:chExt cx="468" cy="244"/>
            </a:xfrm>
          </p:grpSpPr>
          <p:sp>
            <p:nvSpPr>
              <p:cNvPr id="55318" name="Oval 22"/>
              <p:cNvSpPr>
                <a:spLocks noChangeArrowheads="1"/>
              </p:cNvSpPr>
              <p:nvPr/>
            </p:nvSpPr>
            <p:spPr bwMode="gray">
              <a:xfrm>
                <a:off x="2003" y="3439"/>
                <a:ext cx="79" cy="242"/>
              </a:xfrm>
              <a:prstGeom prst="ellipse">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19" name="Rectangle 23"/>
              <p:cNvSpPr>
                <a:spLocks noChangeArrowheads="1"/>
              </p:cNvSpPr>
              <p:nvPr/>
            </p:nvSpPr>
            <p:spPr bwMode="gray">
              <a:xfrm>
                <a:off x="2048" y="3441"/>
                <a:ext cx="388" cy="242"/>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20" name="Oval 24"/>
              <p:cNvSpPr>
                <a:spLocks noChangeArrowheads="1"/>
              </p:cNvSpPr>
              <p:nvPr/>
            </p:nvSpPr>
            <p:spPr bwMode="gray">
              <a:xfrm>
                <a:off x="2400" y="3443"/>
                <a:ext cx="71" cy="234"/>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w="127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55321" name="Oval 25"/>
              <p:cNvSpPr>
                <a:spLocks noChangeArrowheads="1"/>
              </p:cNvSpPr>
              <p:nvPr/>
            </p:nvSpPr>
            <p:spPr bwMode="gray">
              <a:xfrm>
                <a:off x="2438" y="3519"/>
                <a:ext cx="20" cy="69"/>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grpSp>
        <p:sp>
          <p:nvSpPr>
            <p:cNvPr id="55322" name="Rectangle 26"/>
            <p:cNvSpPr>
              <a:spLocks noChangeArrowheads="1"/>
            </p:cNvSpPr>
            <p:nvPr/>
          </p:nvSpPr>
          <p:spPr bwMode="gray">
            <a:xfrm rot="3419336">
              <a:off x="4032" y="1152"/>
              <a:ext cx="672" cy="672"/>
            </a:xfrm>
            <a:prstGeom prst="rect">
              <a:avLst/>
            </a:prstGeom>
            <a:solidFill>
              <a:schemeClr val="tx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tx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fr-FR">
                <a:solidFill>
                  <a:srgbClr val="000000"/>
                </a:solidFill>
              </a:endParaRPr>
            </a:p>
          </p:txBody>
        </p:sp>
      </p:grpSp>
      <p:sp>
        <p:nvSpPr>
          <p:cNvPr id="55323" name="Rectangle 27"/>
          <p:cNvSpPr>
            <a:spLocks noChangeArrowheads="1"/>
          </p:cNvSpPr>
          <p:nvPr/>
        </p:nvSpPr>
        <p:spPr bwMode="gray">
          <a:xfrm>
            <a:off x="1999923" y="2148205"/>
            <a:ext cx="58541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a:solidFill>
                  <a:srgbClr val="FFFFFF"/>
                </a:solidFill>
              </a:rPr>
              <a:t>12</a:t>
            </a:r>
            <a:endParaRPr lang="en-US" sz="2800" dirty="0">
              <a:solidFill>
                <a:srgbClr val="FFFFFF"/>
              </a:solidFill>
            </a:endParaRPr>
          </a:p>
        </p:txBody>
      </p:sp>
      <p:sp>
        <p:nvSpPr>
          <p:cNvPr id="55324" name="Rectangle 28"/>
          <p:cNvSpPr>
            <a:spLocks noChangeArrowheads="1"/>
          </p:cNvSpPr>
          <p:nvPr/>
        </p:nvSpPr>
        <p:spPr bwMode="gray">
          <a:xfrm>
            <a:off x="3933955" y="2148205"/>
            <a:ext cx="55816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11</a:t>
            </a:r>
            <a:endParaRPr lang="en-US" sz="2800" dirty="0">
              <a:solidFill>
                <a:srgbClr val="FFFFFF"/>
              </a:solidFill>
            </a:endParaRPr>
          </a:p>
        </p:txBody>
      </p:sp>
      <p:sp>
        <p:nvSpPr>
          <p:cNvPr id="55325" name="Rectangle 29"/>
          <p:cNvSpPr>
            <a:spLocks noChangeArrowheads="1"/>
          </p:cNvSpPr>
          <p:nvPr/>
        </p:nvSpPr>
        <p:spPr bwMode="gray">
          <a:xfrm>
            <a:off x="5885663" y="2120050"/>
            <a:ext cx="58541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10</a:t>
            </a:r>
            <a:endParaRPr lang="en-US" sz="2800" dirty="0">
              <a:solidFill>
                <a:srgbClr val="FFFFFF"/>
              </a:solidFill>
            </a:endParaRPr>
          </a:p>
        </p:txBody>
      </p:sp>
      <p:sp>
        <p:nvSpPr>
          <p:cNvPr id="55326" name="Rectangle 30"/>
          <p:cNvSpPr>
            <a:spLocks noChangeArrowheads="1"/>
          </p:cNvSpPr>
          <p:nvPr/>
        </p:nvSpPr>
        <p:spPr bwMode="gray">
          <a:xfrm>
            <a:off x="7918943" y="2091377"/>
            <a:ext cx="38504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smtClean="0">
                <a:solidFill>
                  <a:srgbClr val="FFFFFF"/>
                </a:solidFill>
              </a:rPr>
              <a:t>9</a:t>
            </a:r>
            <a:endParaRPr lang="en-US" sz="2800" dirty="0">
              <a:solidFill>
                <a:srgbClr val="FFFFFF"/>
              </a:solidFill>
            </a:endParaRPr>
          </a:p>
        </p:txBody>
      </p:sp>
      <p:sp>
        <p:nvSpPr>
          <p:cNvPr id="2" name="Rectangle 1"/>
          <p:cNvSpPr/>
          <p:nvPr/>
        </p:nvSpPr>
        <p:spPr>
          <a:xfrm>
            <a:off x="7244682" y="3997615"/>
            <a:ext cx="1517237" cy="1015663"/>
          </a:xfrm>
          <a:prstGeom prst="rect">
            <a:avLst/>
          </a:prstGeom>
        </p:spPr>
        <p:txBody>
          <a:bodyPr wrap="square">
            <a:spAutoFit/>
          </a:bodyPr>
          <a:lstStyle/>
          <a:p>
            <a:pPr algn="ctr" rtl="1"/>
            <a:r>
              <a:rPr lang="ar-MA" sz="2000" b="1" dirty="0" smtClean="0">
                <a:solidFill>
                  <a:srgbClr val="000000"/>
                </a:solidFill>
              </a:rPr>
              <a:t>مبدأ التنويع البيداغوجي والديدكتيكي </a:t>
            </a:r>
            <a:endParaRPr lang="fr-FR" sz="2000" b="1" dirty="0">
              <a:solidFill>
                <a:srgbClr val="000000"/>
              </a:solidFill>
            </a:endParaRPr>
          </a:p>
        </p:txBody>
      </p:sp>
      <p:sp>
        <p:nvSpPr>
          <p:cNvPr id="36" name="Rectangle 35"/>
          <p:cNvSpPr/>
          <p:nvPr/>
        </p:nvSpPr>
        <p:spPr>
          <a:xfrm>
            <a:off x="4537235" y="4022349"/>
            <a:ext cx="1596892" cy="338554"/>
          </a:xfrm>
          <a:prstGeom prst="rect">
            <a:avLst/>
          </a:prstGeom>
        </p:spPr>
        <p:txBody>
          <a:bodyPr wrap="square">
            <a:spAutoFit/>
          </a:bodyPr>
          <a:lstStyle/>
          <a:p>
            <a:pPr algn="justLow"/>
            <a:r>
              <a:rPr lang="fr-FR" sz="1600" dirty="0" smtClean="0">
                <a:solidFill>
                  <a:srgbClr val="000000"/>
                </a:solidFill>
              </a:rPr>
              <a:t> </a:t>
            </a:r>
            <a:endParaRPr lang="fr-FR" dirty="0">
              <a:solidFill>
                <a:srgbClr val="000000"/>
              </a:solidFill>
            </a:endParaRPr>
          </a:p>
        </p:txBody>
      </p:sp>
      <p:sp>
        <p:nvSpPr>
          <p:cNvPr id="6" name="Rectangle 5"/>
          <p:cNvSpPr/>
          <p:nvPr/>
        </p:nvSpPr>
        <p:spPr>
          <a:xfrm>
            <a:off x="5687987" y="3978962"/>
            <a:ext cx="1274669" cy="1323439"/>
          </a:xfrm>
          <a:prstGeom prst="rect">
            <a:avLst/>
          </a:prstGeom>
        </p:spPr>
        <p:txBody>
          <a:bodyPr wrap="square">
            <a:spAutoFit/>
          </a:bodyPr>
          <a:lstStyle/>
          <a:p>
            <a:pPr lvl="0" algn="justLow" rtl="1"/>
            <a:r>
              <a:rPr lang="ar-MA" sz="2000" b="1" dirty="0">
                <a:solidFill>
                  <a:srgbClr val="000000"/>
                </a:solidFill>
              </a:rPr>
              <a:t>مبدأ الملاءمة وإعطاء معنى للتعلمات</a:t>
            </a:r>
            <a:endParaRPr lang="fr-FR" sz="2000" b="1" dirty="0">
              <a:solidFill>
                <a:srgbClr val="000000"/>
              </a:solidFill>
            </a:endParaRPr>
          </a:p>
        </p:txBody>
      </p:sp>
      <p:sp>
        <p:nvSpPr>
          <p:cNvPr id="37" name="Rectangle 36"/>
          <p:cNvSpPr/>
          <p:nvPr/>
        </p:nvSpPr>
        <p:spPr>
          <a:xfrm>
            <a:off x="4033637" y="4077581"/>
            <a:ext cx="1274669" cy="1015663"/>
          </a:xfrm>
          <a:prstGeom prst="rect">
            <a:avLst/>
          </a:prstGeom>
        </p:spPr>
        <p:txBody>
          <a:bodyPr wrap="square">
            <a:spAutoFit/>
          </a:bodyPr>
          <a:lstStyle/>
          <a:p>
            <a:pPr lvl="0" algn="justLow" rtl="1"/>
            <a:r>
              <a:rPr lang="ar-MA" sz="2000" b="1" dirty="0" smtClean="0">
                <a:solidFill>
                  <a:srgbClr val="000000"/>
                </a:solidFill>
              </a:rPr>
              <a:t>مبدأ التقويم </a:t>
            </a:r>
            <a:r>
              <a:rPr lang="ar-MA" sz="2000" b="1" dirty="0">
                <a:solidFill>
                  <a:srgbClr val="000000"/>
                </a:solidFill>
              </a:rPr>
              <a:t>والدعم المنتظمين</a:t>
            </a:r>
            <a:endParaRPr lang="fr-FR" sz="2000" b="1" dirty="0">
              <a:solidFill>
                <a:srgbClr val="000000"/>
              </a:solidFill>
            </a:endParaRPr>
          </a:p>
        </p:txBody>
      </p:sp>
      <p:sp>
        <p:nvSpPr>
          <p:cNvPr id="38" name="Rectangle 37"/>
          <p:cNvSpPr/>
          <p:nvPr/>
        </p:nvSpPr>
        <p:spPr>
          <a:xfrm>
            <a:off x="2152730" y="4207674"/>
            <a:ext cx="1368611" cy="707886"/>
          </a:xfrm>
          <a:prstGeom prst="rect">
            <a:avLst/>
          </a:prstGeom>
        </p:spPr>
        <p:txBody>
          <a:bodyPr wrap="square">
            <a:spAutoFit/>
          </a:bodyPr>
          <a:lstStyle/>
          <a:p>
            <a:pPr lvl="0" algn="justLow" rtl="1"/>
            <a:r>
              <a:rPr lang="ar-MA" sz="2000" b="1" dirty="0">
                <a:solidFill>
                  <a:srgbClr val="000000"/>
                </a:solidFill>
              </a:rPr>
              <a:t>مبدأ التمركز حول المتعلم </a:t>
            </a:r>
            <a:endParaRPr lang="fr-FR" sz="2000" b="1" dirty="0">
              <a:solidFill>
                <a:srgbClr val="000000"/>
              </a:solidFill>
            </a:endParaRPr>
          </a:p>
        </p:txBody>
      </p:sp>
      <p:sp>
        <p:nvSpPr>
          <p:cNvPr id="39" name="Rectangle 8"/>
          <p:cNvSpPr>
            <a:spLocks noChangeArrowheads="1"/>
          </p:cNvSpPr>
          <p:nvPr/>
        </p:nvSpPr>
        <p:spPr bwMode="gray">
          <a:xfrm rot="3419336">
            <a:off x="210551" y="2037222"/>
            <a:ext cx="924560" cy="1004047"/>
          </a:xfrm>
          <a:prstGeom prst="rect">
            <a:avLst/>
          </a:prstGeom>
          <a:solidFill>
            <a:srgbClr val="692AA2"/>
          </a:solidFill>
          <a:ln w="9525">
            <a:miter lim="800000"/>
            <a:headEnd/>
            <a:tailEnd/>
          </a:ln>
          <a:effectLst/>
          <a:scene3d>
            <a:camera prst="legacyPerspectiveFront">
              <a:rot lat="0" lon="1500000" rev="0"/>
            </a:camera>
            <a:lightRig rig="legacyFlat4" dir="b"/>
          </a:scene3d>
          <a:sp3d extrusionH="887400" prstMaterial="legacyMatte">
            <a:bevelT w="13500" h="13500" prst="angle"/>
            <a:bevelB w="13500" h="13500" prst="angle"/>
            <a:extrusionClr>
              <a:schemeClr val="hlink"/>
            </a:extrusionClr>
          </a:sp3d>
          <a:extLst/>
        </p:spPr>
        <p:txBody>
          <a:bodyPr wrap="none" anchor="ctr">
            <a:flatTx/>
          </a:bodyPr>
          <a:lstStyle/>
          <a:p>
            <a:endParaRPr lang="fr-FR">
              <a:solidFill>
                <a:srgbClr val="000000"/>
              </a:solidFill>
            </a:endParaRPr>
          </a:p>
        </p:txBody>
      </p:sp>
      <p:sp>
        <p:nvSpPr>
          <p:cNvPr id="40" name="Rectangle 11"/>
          <p:cNvSpPr>
            <a:spLocks noChangeArrowheads="1"/>
          </p:cNvSpPr>
          <p:nvPr/>
        </p:nvSpPr>
        <p:spPr bwMode="gray">
          <a:xfrm>
            <a:off x="1209180" y="2091377"/>
            <a:ext cx="772957" cy="130997"/>
          </a:xfrm>
          <a:prstGeom prst="rect">
            <a:avLst/>
          </a:prstGeom>
          <a:gradFill rotWithShape="0">
            <a:gsLst>
              <a:gs pos="0">
                <a:srgbClr val="FFFFFF">
                  <a:gamma/>
                  <a:shade val="46275"/>
                  <a:invGamma/>
                </a:srgbClr>
              </a:gs>
              <a:gs pos="50000">
                <a:srgbClr val="FFFFFF"/>
              </a:gs>
              <a:gs pos="100000">
                <a:srgbClr val="FFFF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41" name="AutoShape 6"/>
          <p:cNvSpPr>
            <a:spLocks noChangeArrowheads="1"/>
          </p:cNvSpPr>
          <p:nvPr/>
        </p:nvSpPr>
        <p:spPr bwMode="auto">
          <a:xfrm>
            <a:off x="254564" y="3252949"/>
            <a:ext cx="1676400" cy="25908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rgbClr val="000000"/>
              </a:solidFill>
            </a:endParaRPr>
          </a:p>
        </p:txBody>
      </p:sp>
      <p:sp>
        <p:nvSpPr>
          <p:cNvPr id="42" name="Rectangle 27"/>
          <p:cNvSpPr>
            <a:spLocks noChangeArrowheads="1"/>
          </p:cNvSpPr>
          <p:nvPr/>
        </p:nvSpPr>
        <p:spPr bwMode="gray">
          <a:xfrm>
            <a:off x="395137" y="2197844"/>
            <a:ext cx="58541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ar-MA" sz="2800" dirty="0">
                <a:solidFill>
                  <a:srgbClr val="FFFFFF"/>
                </a:solidFill>
              </a:rPr>
              <a:t>13</a:t>
            </a:r>
            <a:endParaRPr lang="en-US" sz="2800" dirty="0">
              <a:solidFill>
                <a:srgbClr val="FFFFFF"/>
              </a:solidFill>
            </a:endParaRPr>
          </a:p>
        </p:txBody>
      </p:sp>
      <p:sp>
        <p:nvSpPr>
          <p:cNvPr id="43" name="Rectangle 42"/>
          <p:cNvSpPr/>
          <p:nvPr/>
        </p:nvSpPr>
        <p:spPr>
          <a:xfrm>
            <a:off x="396286" y="4207674"/>
            <a:ext cx="1462866" cy="707886"/>
          </a:xfrm>
          <a:prstGeom prst="rect">
            <a:avLst/>
          </a:prstGeom>
        </p:spPr>
        <p:txBody>
          <a:bodyPr wrap="square">
            <a:spAutoFit/>
          </a:bodyPr>
          <a:lstStyle/>
          <a:p>
            <a:pPr lvl="0" algn="ctr" rtl="1"/>
            <a:r>
              <a:rPr lang="ar-MA" sz="2000" b="1" dirty="0">
                <a:solidFill>
                  <a:srgbClr val="000000"/>
                </a:solidFill>
              </a:rPr>
              <a:t>مبدأ نسقية اللغة</a:t>
            </a:r>
            <a:endParaRPr lang="fr-FR" sz="2000" b="1" dirty="0">
              <a:solidFill>
                <a:srgbClr val="000000"/>
              </a:solidFill>
            </a:endParaRPr>
          </a:p>
        </p:txBody>
      </p:sp>
    </p:spTree>
    <p:extLst>
      <p:ext uri="{BB962C8B-B14F-4D97-AF65-F5344CB8AC3E}">
        <p14:creationId xmlns:p14="http://schemas.microsoft.com/office/powerpoint/2010/main" val="3350753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solidFill>
                  <a:schemeClr val="accent1"/>
                </a:solidFill>
                <a:latin typeface="+mn-lt"/>
                <a:ea typeface="+mn-ea"/>
                <a:cs typeface="+mn-cs"/>
              </a:rPr>
              <a:t>مكونات وحدة اللغة العربية</a:t>
            </a:r>
            <a:endParaRPr lang="fr-FR" dirty="0">
              <a:solidFill>
                <a:schemeClr val="accent1"/>
              </a:solidFill>
              <a:latin typeface="+mn-lt"/>
              <a:ea typeface="+mn-ea"/>
              <a:cs typeface="+mn-cs"/>
            </a:endParaRPr>
          </a:p>
        </p:txBody>
      </p:sp>
      <p:grpSp>
        <p:nvGrpSpPr>
          <p:cNvPr id="4" name="Group 3"/>
          <p:cNvGrpSpPr>
            <a:grpSpLocks/>
          </p:cNvGrpSpPr>
          <p:nvPr/>
        </p:nvGrpSpPr>
        <p:grpSpPr bwMode="auto">
          <a:xfrm>
            <a:off x="425169" y="704767"/>
            <a:ext cx="8353277" cy="4386339"/>
            <a:chOff x="1014" y="1102"/>
            <a:chExt cx="3761" cy="2551"/>
          </a:xfrm>
        </p:grpSpPr>
        <p:grpSp>
          <p:nvGrpSpPr>
            <p:cNvPr id="5" name="Group 4"/>
            <p:cNvGrpSpPr>
              <a:grpSpLocks/>
            </p:cNvGrpSpPr>
            <p:nvPr/>
          </p:nvGrpSpPr>
          <p:grpSpPr bwMode="auto">
            <a:xfrm>
              <a:off x="1014" y="1102"/>
              <a:ext cx="3738" cy="767"/>
              <a:chOff x="867" y="1008"/>
              <a:chExt cx="4029" cy="853"/>
            </a:xfrm>
          </p:grpSpPr>
          <p:sp>
            <p:nvSpPr>
              <p:cNvPr id="19" name="AutoShape 36"/>
              <p:cNvSpPr>
                <a:spLocks noChangeArrowheads="1"/>
              </p:cNvSpPr>
              <p:nvPr/>
            </p:nvSpPr>
            <p:spPr bwMode="gray">
              <a:xfrm>
                <a:off x="912" y="1008"/>
                <a:ext cx="3984" cy="804"/>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dirty="0">
                  <a:ln>
                    <a:noFill/>
                  </a:ln>
                  <a:solidFill>
                    <a:srgbClr val="17347D"/>
                  </a:solidFill>
                  <a:effectLst/>
                  <a:uLnTx/>
                  <a:uFillTx/>
                  <a:latin typeface="Arial" charset="0"/>
                  <a:ea typeface="+mn-ea"/>
                  <a:cs typeface="+mn-cs"/>
                </a:endParaRPr>
              </a:p>
            </p:txBody>
          </p:sp>
          <p:grpSp>
            <p:nvGrpSpPr>
              <p:cNvPr id="20" name="Group 19"/>
              <p:cNvGrpSpPr>
                <a:grpSpLocks/>
              </p:cNvGrpSpPr>
              <p:nvPr/>
            </p:nvGrpSpPr>
            <p:grpSpPr bwMode="auto">
              <a:xfrm>
                <a:off x="1047" y="1115"/>
                <a:ext cx="3841" cy="746"/>
                <a:chOff x="1047" y="1115"/>
                <a:chExt cx="3841" cy="746"/>
              </a:xfrm>
            </p:grpSpPr>
            <p:sp>
              <p:nvSpPr>
                <p:cNvPr id="22" name="AutoShape 38"/>
                <p:cNvSpPr>
                  <a:spLocks noChangeArrowheads="1"/>
                </p:cNvSpPr>
                <p:nvPr/>
              </p:nvSpPr>
              <p:spPr bwMode="gray">
                <a:xfrm>
                  <a:off x="3903" y="1115"/>
                  <a:ext cx="985" cy="746"/>
                </a:xfrm>
                <a:prstGeom prst="roundRect">
                  <a:avLst>
                    <a:gd name="adj" fmla="val 11921"/>
                  </a:avLst>
                </a:prstGeom>
                <a:gradFill rotWithShape="1">
                  <a:gsLst>
                    <a:gs pos="0">
                      <a:srgbClr val="77B7E7"/>
                    </a:gs>
                    <a:gs pos="100000">
                      <a:srgbClr val="77B7E7">
                        <a:gamma/>
                        <a:shade val="69804"/>
                        <a:invGamma/>
                      </a:srgbClr>
                    </a:gs>
                  </a:gsLst>
                  <a:lin ang="5400000" scaled="1"/>
                </a:gradFill>
                <a:ln w="38100">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MA" sz="2000" dirty="0">
                      <a:effectLst>
                        <a:outerShdw blurRad="38100" dist="38100" dir="2700000" algn="tl">
                          <a:srgbClr val="C0C0C0"/>
                        </a:outerShdw>
                      </a:effectLst>
                    </a:rPr>
                    <a:t>السنتان الأولى والثانية</a:t>
                  </a:r>
                  <a:endParaRPr lang="fr-FR" sz="2000" dirty="0">
                    <a:effectLst>
                      <a:outerShdw blurRad="38100" dist="38100" dir="2700000" algn="tl">
                        <a:srgbClr val="C0C0C0"/>
                      </a:outerShdw>
                    </a:effectLst>
                  </a:endParaRPr>
                </a:p>
              </p:txBody>
            </p:sp>
            <p:sp>
              <p:nvSpPr>
                <p:cNvPr id="23" name="Freeform 22"/>
                <p:cNvSpPr>
                  <a:spLocks/>
                </p:cNvSpPr>
                <p:nvPr/>
              </p:nvSpPr>
              <p:spPr bwMode="gray">
                <a:xfrm>
                  <a:off x="1047" y="1140"/>
                  <a:ext cx="383" cy="37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77B7E7">
                        <a:gamma/>
                        <a:tint val="54510"/>
                        <a:invGamma/>
                      </a:srgbClr>
                    </a:gs>
                    <a:gs pos="50000">
                      <a:srgbClr val="77B7E7">
                        <a:alpha val="0"/>
                      </a:srgbClr>
                    </a:gs>
                    <a:gs pos="100000">
                      <a:srgbClr val="77B7E7">
                        <a:gamma/>
                        <a:tint val="54510"/>
                        <a:invGamma/>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grpSp>
          <p:sp>
            <p:nvSpPr>
              <p:cNvPr id="21" name="Text Box 41"/>
              <p:cNvSpPr txBox="1">
                <a:spLocks noChangeArrowheads="1"/>
              </p:cNvSpPr>
              <p:nvPr/>
            </p:nvSpPr>
            <p:spPr bwMode="gray">
              <a:xfrm>
                <a:off x="867" y="1115"/>
                <a:ext cx="2559" cy="69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285750" marR="0" lvl="0" indent="-193675"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400" b="1" dirty="0">
                    <a:solidFill>
                      <a:srgbClr val="000000"/>
                    </a:solidFill>
                  </a:rPr>
                  <a:t>ا</a:t>
                </a:r>
                <a:r>
                  <a:rPr kumimoji="0" lang="ar-MA" sz="1600" b="1" i="0" u="none" strike="noStrike" kern="1200" cap="none" spc="0" normalizeH="0" baseline="0" noProof="0" dirty="0" smtClean="0">
                    <a:ln>
                      <a:noFill/>
                    </a:ln>
                    <a:solidFill>
                      <a:srgbClr val="000000"/>
                    </a:solidFill>
                    <a:effectLst/>
                    <a:uLnTx/>
                    <a:uFillTx/>
                  </a:rPr>
                  <a:t>لتعبير؛</a:t>
                </a:r>
              </a:p>
              <a:p>
                <a:pPr marL="285750" marR="0" lvl="0" indent="-193675"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smtClean="0">
                    <a:solidFill>
                      <a:srgbClr val="000000"/>
                    </a:solidFill>
                  </a:rPr>
                  <a:t>القراءة؛</a:t>
                </a:r>
              </a:p>
              <a:p>
                <a:pPr marL="285750" marR="0" lvl="0" indent="-193675" algn="r" defTabSz="914400" rtl="1" eaLnBrk="0" fontAlgn="base" latinLnBrk="0" hangingPunct="0">
                  <a:lnSpc>
                    <a:spcPct val="100000"/>
                  </a:lnSpc>
                  <a:spcBef>
                    <a:spcPct val="0"/>
                  </a:spcBef>
                  <a:spcAft>
                    <a:spcPct val="0"/>
                  </a:spcAft>
                  <a:buClrTx/>
                  <a:buSzTx/>
                  <a:buFont typeface="Arial" pitchFamily="34" charset="0"/>
                  <a:buChar char="•"/>
                  <a:tabLst/>
                  <a:defRPr/>
                </a:pPr>
                <a:r>
                  <a:rPr kumimoji="0" lang="ar-MA" sz="1600" b="1" i="0" u="none" strike="noStrike" kern="1200" cap="none" spc="0" normalizeH="0" baseline="0" noProof="0" dirty="0" smtClean="0">
                    <a:ln>
                      <a:noFill/>
                    </a:ln>
                    <a:solidFill>
                      <a:srgbClr val="000000"/>
                    </a:solidFill>
                    <a:effectLst/>
                    <a:uLnTx/>
                    <a:uFillTx/>
                  </a:rPr>
                  <a:t>الكتابة (خط</a:t>
                </a:r>
                <a:r>
                  <a:rPr kumimoji="0" lang="ar-MA" sz="1600" b="1" i="0" u="none" strike="noStrike" kern="1200" cap="none" spc="0" normalizeH="0" noProof="0" dirty="0" smtClean="0">
                    <a:ln>
                      <a:noFill/>
                    </a:ln>
                    <a:solidFill>
                      <a:srgbClr val="000000"/>
                    </a:solidFill>
                    <a:effectLst/>
                    <a:uLnTx/>
                    <a:uFillTx/>
                  </a:rPr>
                  <a:t> ـ نقل ـ إملاء)</a:t>
                </a:r>
                <a:r>
                  <a:rPr kumimoji="0" lang="ar-MA" sz="1600" b="1" i="0" u="none" strike="noStrike" kern="1200" cap="none" spc="0" normalizeH="0" baseline="0" noProof="0" dirty="0" smtClean="0">
                    <a:ln>
                      <a:noFill/>
                    </a:ln>
                    <a:solidFill>
                      <a:srgbClr val="000000"/>
                    </a:solidFill>
                    <a:effectLst/>
                    <a:uLnTx/>
                    <a:uFillTx/>
                  </a:rPr>
                  <a:t>؛</a:t>
                </a:r>
              </a:p>
              <a:p>
                <a:pPr marL="285750" marR="0" lvl="0" indent="-193675" algn="just"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smtClean="0">
                    <a:solidFill>
                      <a:srgbClr val="000000"/>
                    </a:solidFill>
                  </a:rPr>
                  <a:t>القواعد (  أساليب ـ تراكيب ـ صيغ صرفية ـ تحويلات)</a:t>
                </a:r>
                <a:endParaRPr kumimoji="0" lang="en-US" sz="1600" b="1" i="0" u="none" strike="noStrike" kern="1200" cap="none" spc="0" normalizeH="0" baseline="0" noProof="0" dirty="0">
                  <a:ln>
                    <a:noFill/>
                  </a:ln>
                  <a:solidFill>
                    <a:srgbClr val="000000"/>
                  </a:solidFill>
                  <a:effectLst/>
                  <a:uLnTx/>
                  <a:uFillTx/>
                </a:endParaRPr>
              </a:p>
            </p:txBody>
          </p:sp>
        </p:grpSp>
        <p:grpSp>
          <p:nvGrpSpPr>
            <p:cNvPr id="6" name="Group 5"/>
            <p:cNvGrpSpPr>
              <a:grpSpLocks/>
            </p:cNvGrpSpPr>
            <p:nvPr/>
          </p:nvGrpSpPr>
          <p:grpSpPr bwMode="auto">
            <a:xfrm>
              <a:off x="1064" y="1922"/>
              <a:ext cx="3696" cy="820"/>
              <a:chOff x="921" y="1856"/>
              <a:chExt cx="3984" cy="912"/>
            </a:xfrm>
          </p:grpSpPr>
          <p:sp>
            <p:nvSpPr>
              <p:cNvPr id="14" name="AutoShape 43"/>
              <p:cNvSpPr>
                <a:spLocks noChangeArrowheads="1"/>
              </p:cNvSpPr>
              <p:nvPr/>
            </p:nvSpPr>
            <p:spPr bwMode="gray">
              <a:xfrm>
                <a:off x="921" y="1856"/>
                <a:ext cx="3984" cy="912"/>
              </a:xfrm>
              <a:prstGeom prst="roundRect">
                <a:avLst>
                  <a:gd name="adj" fmla="val 10889"/>
                </a:avLst>
              </a:prstGeom>
              <a:gradFill rotWithShape="1">
                <a:gsLst>
                  <a:gs pos="0">
                    <a:srgbClr val="DDDDDD"/>
                  </a:gs>
                  <a:gs pos="50000">
                    <a:srgbClr val="DDDDDD">
                      <a:gamma/>
                      <a:tint val="39216"/>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grpSp>
            <p:nvGrpSpPr>
              <p:cNvPr id="15" name="Group 14"/>
              <p:cNvGrpSpPr>
                <a:grpSpLocks/>
              </p:cNvGrpSpPr>
              <p:nvPr/>
            </p:nvGrpSpPr>
            <p:grpSpPr bwMode="auto">
              <a:xfrm>
                <a:off x="1047" y="1961"/>
                <a:ext cx="3833" cy="746"/>
                <a:chOff x="1047" y="1961"/>
                <a:chExt cx="3833" cy="746"/>
              </a:xfrm>
            </p:grpSpPr>
            <p:sp>
              <p:nvSpPr>
                <p:cNvPr id="17" name="AutoShape 45"/>
                <p:cNvSpPr>
                  <a:spLocks noChangeArrowheads="1"/>
                </p:cNvSpPr>
                <p:nvPr/>
              </p:nvSpPr>
              <p:spPr bwMode="gray">
                <a:xfrm>
                  <a:off x="3903" y="1961"/>
                  <a:ext cx="977" cy="746"/>
                </a:xfrm>
                <a:prstGeom prst="roundRect">
                  <a:avLst>
                    <a:gd name="adj" fmla="val 11921"/>
                  </a:avLst>
                </a:prstGeom>
                <a:gradFill rotWithShape="1">
                  <a:gsLst>
                    <a:gs pos="0">
                      <a:srgbClr val="9999FF">
                        <a:gamma/>
                        <a:tint val="72549"/>
                        <a:invGamma/>
                      </a:srgbClr>
                    </a:gs>
                    <a:gs pos="100000">
                      <a:srgbClr val="9999FF"/>
                    </a:gs>
                  </a:gsLst>
                  <a:lin ang="5400000" scaled="1"/>
                </a:gradFill>
                <a:ln w="38100">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ar-MA" sz="2400" dirty="0">
                      <a:effectLst>
                        <a:outerShdw blurRad="38100" dist="38100" dir="2700000" algn="tl">
                          <a:srgbClr val="C0C0C0"/>
                        </a:outerShdw>
                      </a:effectLst>
                    </a:rPr>
                    <a:t>السنة الثالثة</a:t>
                  </a:r>
                  <a:endParaRPr lang="fr-FR" sz="2400" dirty="0">
                    <a:effectLst>
                      <a:outerShdw blurRad="38100" dist="38100" dir="2700000" algn="tl">
                        <a:srgbClr val="C0C0C0"/>
                      </a:outerShdw>
                    </a:effectLst>
                  </a:endParaRPr>
                </a:p>
              </p:txBody>
            </p:sp>
            <p:sp>
              <p:nvSpPr>
                <p:cNvPr id="18" name="Freeform 17"/>
                <p:cNvSpPr>
                  <a:spLocks/>
                </p:cNvSpPr>
                <p:nvPr/>
              </p:nvSpPr>
              <p:spPr bwMode="gray">
                <a:xfrm>
                  <a:off x="1047" y="2148"/>
                  <a:ext cx="383" cy="37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9999FF">
                        <a:gamma/>
                        <a:tint val="42353"/>
                        <a:invGamma/>
                      </a:srgbClr>
                    </a:gs>
                    <a:gs pos="100000">
                      <a:srgbClr val="9999FF">
                        <a:alpha val="0"/>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grpSp>
          <p:sp>
            <p:nvSpPr>
              <p:cNvPr id="16" name="Text Box 48"/>
              <p:cNvSpPr txBox="1">
                <a:spLocks noChangeArrowheads="1"/>
              </p:cNvSpPr>
              <p:nvPr/>
            </p:nvSpPr>
            <p:spPr bwMode="gray">
              <a:xfrm>
                <a:off x="1047" y="1876"/>
                <a:ext cx="2422" cy="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285750" indent="-193675" algn="r" rtl="1" eaLnBrk="0" hangingPunct="0">
                  <a:buFont typeface="Arial" pitchFamily="34" charset="0"/>
                  <a:buChar char="•"/>
                  <a:defRPr/>
                </a:pPr>
                <a:r>
                  <a:rPr lang="ar-MA" sz="1600" b="1" dirty="0">
                    <a:solidFill>
                      <a:srgbClr val="000000"/>
                    </a:solidFill>
                  </a:rPr>
                  <a:t>القراءة؛</a:t>
                </a:r>
              </a:p>
              <a:p>
                <a:pPr marL="285750" indent="-193675" algn="r" rtl="1" eaLnBrk="0" hangingPunct="0">
                  <a:buFont typeface="Arial" pitchFamily="34" charset="0"/>
                  <a:buChar char="•"/>
                  <a:defRPr/>
                </a:pPr>
                <a:r>
                  <a:rPr lang="ar-MA" sz="1600" b="1" dirty="0">
                    <a:solidFill>
                      <a:srgbClr val="000000"/>
                    </a:solidFill>
                  </a:rPr>
                  <a:t>التراكيب </a:t>
                </a:r>
              </a:p>
              <a:p>
                <a:pPr marL="285750" indent="-193675" algn="r" rtl="1" eaLnBrk="0" hangingPunct="0">
                  <a:buFont typeface="Arial" pitchFamily="34" charset="0"/>
                  <a:buChar char="•"/>
                  <a:defRPr/>
                </a:pPr>
                <a:r>
                  <a:rPr lang="ar-MA" sz="1600" b="1" dirty="0">
                    <a:solidFill>
                      <a:srgbClr val="000000"/>
                    </a:solidFill>
                  </a:rPr>
                  <a:t>الصرف والتحويل،</a:t>
                </a:r>
              </a:p>
              <a:p>
                <a:pPr marL="285750" indent="-193675" algn="r" rtl="1" eaLnBrk="0" hangingPunct="0">
                  <a:buFont typeface="Arial" pitchFamily="34" charset="0"/>
                  <a:buChar char="•"/>
                  <a:defRPr/>
                </a:pPr>
                <a:r>
                  <a:rPr lang="ar-MA" sz="1600" b="1" dirty="0">
                    <a:solidFill>
                      <a:srgbClr val="000000"/>
                    </a:solidFill>
                  </a:rPr>
                  <a:t>التعبير الشفهي؛</a:t>
                </a:r>
              </a:p>
              <a:p>
                <a:pPr marL="285750" indent="-193675" algn="r" rtl="1" eaLnBrk="0" hangingPunct="0">
                  <a:buFont typeface="Arial" pitchFamily="34" charset="0"/>
                  <a:buChar char="•"/>
                  <a:defRPr/>
                </a:pPr>
                <a:r>
                  <a:rPr lang="ar-MA" sz="1600" b="1" dirty="0">
                    <a:solidFill>
                      <a:srgbClr val="000000"/>
                    </a:solidFill>
                  </a:rPr>
                  <a:t>التعبير الكتابي.</a:t>
                </a:r>
                <a:endParaRPr lang="en-US" sz="1600" b="1" dirty="0">
                  <a:solidFill>
                    <a:srgbClr val="000000"/>
                  </a:solidFill>
                </a:endParaRPr>
              </a:p>
            </p:txBody>
          </p:sp>
        </p:grpSp>
        <p:grpSp>
          <p:nvGrpSpPr>
            <p:cNvPr id="7" name="Group 6"/>
            <p:cNvGrpSpPr>
              <a:grpSpLocks/>
            </p:cNvGrpSpPr>
            <p:nvPr/>
          </p:nvGrpSpPr>
          <p:grpSpPr bwMode="auto">
            <a:xfrm>
              <a:off x="1079" y="2740"/>
              <a:ext cx="3696" cy="913"/>
              <a:chOff x="937" y="2708"/>
              <a:chExt cx="3984" cy="1015"/>
            </a:xfrm>
          </p:grpSpPr>
          <p:sp>
            <p:nvSpPr>
              <p:cNvPr id="8" name="AutoShape 50"/>
              <p:cNvSpPr>
                <a:spLocks noChangeArrowheads="1"/>
              </p:cNvSpPr>
              <p:nvPr/>
            </p:nvSpPr>
            <p:spPr bwMode="gray">
              <a:xfrm>
                <a:off x="937" y="2730"/>
                <a:ext cx="3984" cy="912"/>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grpSp>
            <p:nvGrpSpPr>
              <p:cNvPr id="9" name="Group 8"/>
              <p:cNvGrpSpPr>
                <a:grpSpLocks/>
              </p:cNvGrpSpPr>
              <p:nvPr/>
            </p:nvGrpSpPr>
            <p:grpSpPr bwMode="auto">
              <a:xfrm>
                <a:off x="1047" y="2813"/>
                <a:ext cx="3823" cy="746"/>
                <a:chOff x="1047" y="2813"/>
                <a:chExt cx="3823" cy="746"/>
              </a:xfrm>
            </p:grpSpPr>
            <p:sp>
              <p:nvSpPr>
                <p:cNvPr id="11" name="AutoShape 52"/>
                <p:cNvSpPr>
                  <a:spLocks noChangeArrowheads="1"/>
                </p:cNvSpPr>
                <p:nvPr/>
              </p:nvSpPr>
              <p:spPr bwMode="gray">
                <a:xfrm>
                  <a:off x="3893" y="2813"/>
                  <a:ext cx="977" cy="746"/>
                </a:xfrm>
                <a:prstGeom prst="roundRect">
                  <a:avLst>
                    <a:gd name="adj" fmla="val 11921"/>
                  </a:avLst>
                </a:prstGeom>
                <a:gradFill rotWithShape="1">
                  <a:gsLst>
                    <a:gs pos="0">
                      <a:srgbClr val="45AB7D">
                        <a:gamma/>
                        <a:tint val="63529"/>
                        <a:invGamma/>
                      </a:srgbClr>
                    </a:gs>
                    <a:gs pos="100000">
                      <a:srgbClr val="45AB7D"/>
                    </a:gs>
                  </a:gsLst>
                  <a:lin ang="5400000" scaled="1"/>
                </a:gradFill>
                <a:ln w="38100">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sp>
              <p:nvSpPr>
                <p:cNvPr id="12" name="Freeform 11"/>
                <p:cNvSpPr>
                  <a:spLocks/>
                </p:cNvSpPr>
                <p:nvPr/>
              </p:nvSpPr>
              <p:spPr bwMode="gray">
                <a:xfrm>
                  <a:off x="1047" y="3168"/>
                  <a:ext cx="383" cy="373"/>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45AB7D">
                        <a:gamma/>
                        <a:tint val="48627"/>
                        <a:invGamma/>
                      </a:srgbClr>
                    </a:gs>
                    <a:gs pos="100000">
                      <a:srgbClr val="45AB7D">
                        <a:alpha val="0"/>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sp>
              <p:nvSpPr>
                <p:cNvPr id="13" name="Text Box 54"/>
                <p:cNvSpPr txBox="1">
                  <a:spLocks noChangeArrowheads="1"/>
                </p:cNvSpPr>
                <p:nvPr/>
              </p:nvSpPr>
              <p:spPr bwMode="gray">
                <a:xfrm>
                  <a:off x="3932" y="2999"/>
                  <a:ext cx="900" cy="338"/>
                </a:xfrm>
                <a:prstGeom prst="rect">
                  <a:avLst/>
                </a:prstGeom>
                <a:noFill/>
                <a:ln>
                  <a:noFill/>
                </a:ln>
                <a:effectLst>
                  <a:outerShdw dist="35921" dir="2700000" algn="ctr" rotWithShape="0">
                    <a:srgbClr val="17347D"/>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ar-MA" sz="2800" b="0" i="0" u="none" strike="noStrike" kern="1200" cap="none" spc="0" normalizeH="0" noProof="0" dirty="0" smtClean="0">
                      <a:ln>
                        <a:noFill/>
                      </a:ln>
                      <a:solidFill>
                        <a:srgbClr val="FFFFFF"/>
                      </a:solidFill>
                      <a:effectLst>
                        <a:outerShdw blurRad="38100" dist="38100" dir="2700000" algn="tl">
                          <a:srgbClr val="C0C0C0"/>
                        </a:outerShdw>
                      </a:effectLst>
                      <a:uLnTx/>
                      <a:uFillTx/>
                      <a:latin typeface="Arial" charset="0"/>
                      <a:ea typeface="+mn-ea"/>
                      <a:cs typeface="+mn-cs"/>
                    </a:rPr>
                    <a:t> </a:t>
                  </a:r>
                  <a:r>
                    <a:rPr kumimoji="0" lang="ar-MA" sz="2400" b="0" i="0" u="none" strike="noStrike" kern="1200" cap="none" spc="0" normalizeH="0" noProof="0" dirty="0" smtClean="0">
                      <a:ln>
                        <a:noFill/>
                      </a:ln>
                      <a:effectLst>
                        <a:outerShdw blurRad="38100" dist="38100" dir="2700000" algn="tl">
                          <a:srgbClr val="C0C0C0"/>
                        </a:outerShdw>
                      </a:effectLst>
                      <a:uLnTx/>
                      <a:uFillTx/>
                    </a:rPr>
                    <a:t>السنة الرابعة</a:t>
                  </a:r>
                  <a:endParaRPr lang="en-US" sz="1600" b="1" dirty="0"/>
                </a:p>
              </p:txBody>
            </p:sp>
          </p:grpSp>
          <p:sp>
            <p:nvSpPr>
              <p:cNvPr id="10" name="Text Box 55"/>
              <p:cNvSpPr txBox="1">
                <a:spLocks noChangeArrowheads="1"/>
              </p:cNvSpPr>
              <p:nvPr/>
            </p:nvSpPr>
            <p:spPr bwMode="gray">
              <a:xfrm>
                <a:off x="1047" y="2708"/>
                <a:ext cx="2365" cy="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285750" marR="0" lvl="0" indent="-285750"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a:solidFill>
                      <a:srgbClr val="000000"/>
                    </a:solidFill>
                  </a:rPr>
                  <a:t>القراءة؛</a:t>
                </a:r>
              </a:p>
              <a:p>
                <a:pPr marL="285750" marR="0" lvl="0" indent="-285750"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a:solidFill>
                      <a:srgbClr val="000000"/>
                    </a:solidFill>
                  </a:rPr>
                  <a:t>التراكيب؛</a:t>
                </a:r>
              </a:p>
              <a:p>
                <a:pPr marL="285750" marR="0" lvl="0" indent="-285750"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a:solidFill>
                      <a:srgbClr val="000000"/>
                    </a:solidFill>
                  </a:rPr>
                  <a:t>الصرف والتحويل؛</a:t>
                </a:r>
              </a:p>
              <a:p>
                <a:pPr marL="285750" marR="0" lvl="0" indent="-285750"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a:solidFill>
                      <a:srgbClr val="000000"/>
                    </a:solidFill>
                  </a:rPr>
                  <a:t>الإملاء؛</a:t>
                </a:r>
              </a:p>
              <a:p>
                <a:pPr marL="285750" marR="0" lvl="0" indent="-285750"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a:solidFill>
                      <a:srgbClr val="000000"/>
                    </a:solidFill>
                  </a:rPr>
                  <a:t>الشكل؛ </a:t>
                </a:r>
              </a:p>
              <a:p>
                <a:pPr marL="285750" marR="0" lvl="0" indent="-285750" algn="r" defTabSz="914400" rtl="1" eaLnBrk="0" fontAlgn="base" latinLnBrk="0" hangingPunct="0">
                  <a:lnSpc>
                    <a:spcPct val="100000"/>
                  </a:lnSpc>
                  <a:spcBef>
                    <a:spcPct val="0"/>
                  </a:spcBef>
                  <a:spcAft>
                    <a:spcPct val="0"/>
                  </a:spcAft>
                  <a:buClrTx/>
                  <a:buSzTx/>
                  <a:buFont typeface="Arial" pitchFamily="34" charset="0"/>
                  <a:buChar char="•"/>
                  <a:tabLst/>
                  <a:defRPr/>
                </a:pPr>
                <a:r>
                  <a:rPr lang="ar-MA" sz="1600" b="1" dirty="0">
                    <a:solidFill>
                      <a:srgbClr val="000000"/>
                    </a:solidFill>
                  </a:rPr>
                  <a:t>الإنشاء</a:t>
                </a:r>
                <a:r>
                  <a:rPr lang="ar-MA" sz="1400" b="1" dirty="0">
                    <a:solidFill>
                      <a:srgbClr val="000000"/>
                    </a:solidFill>
                  </a:rPr>
                  <a:t>.</a:t>
                </a:r>
                <a:endParaRPr lang="en-US" sz="1400" b="1" dirty="0">
                  <a:solidFill>
                    <a:srgbClr val="000000"/>
                  </a:solidFill>
                </a:endParaRPr>
              </a:p>
            </p:txBody>
          </p:sp>
        </p:grpSp>
      </p:grpSp>
      <p:sp>
        <p:nvSpPr>
          <p:cNvPr id="25" name="AutoShape 50"/>
          <p:cNvSpPr>
            <a:spLocks noChangeArrowheads="1"/>
          </p:cNvSpPr>
          <p:nvPr/>
        </p:nvSpPr>
        <p:spPr bwMode="gray">
          <a:xfrm>
            <a:off x="518930" y="5132373"/>
            <a:ext cx="8208911" cy="1423857"/>
          </a:xfrm>
          <a:prstGeom prst="roundRect">
            <a:avLst>
              <a:gd name="adj" fmla="val 10889"/>
            </a:avLst>
          </a:prstGeom>
          <a:gradFill rotWithShape="1">
            <a:gsLst>
              <a:gs pos="0">
                <a:srgbClr val="DDDDDD"/>
              </a:gs>
              <a:gs pos="50000">
                <a:srgbClr val="DDDDDD">
                  <a:gamma/>
                  <a:tint val="48627"/>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0" u="none" strike="noStrike" kern="1200" cap="none" spc="0" normalizeH="0" baseline="0" noProof="0">
              <a:ln>
                <a:noFill/>
              </a:ln>
              <a:solidFill>
                <a:srgbClr val="17347D"/>
              </a:solidFill>
              <a:effectLst/>
              <a:uLnTx/>
              <a:uFillTx/>
              <a:latin typeface="Arial" charset="0"/>
              <a:ea typeface="+mn-ea"/>
              <a:cs typeface="+mn-cs"/>
            </a:endParaRPr>
          </a:p>
        </p:txBody>
      </p:sp>
      <p:sp>
        <p:nvSpPr>
          <p:cNvPr id="26" name="AutoShape 52"/>
          <p:cNvSpPr>
            <a:spLocks noChangeArrowheads="1"/>
          </p:cNvSpPr>
          <p:nvPr/>
        </p:nvSpPr>
        <p:spPr bwMode="gray">
          <a:xfrm>
            <a:off x="6558648" y="5225724"/>
            <a:ext cx="2086534" cy="1153319"/>
          </a:xfrm>
          <a:prstGeom prst="roundRect">
            <a:avLst>
              <a:gd name="adj" fmla="val 11921"/>
            </a:avLst>
          </a:prstGeom>
          <a:solidFill>
            <a:srgbClr val="92D050"/>
          </a:solidFill>
          <a:ln w="38100">
            <a:solidFill>
              <a:srgbClr val="FFFFFF"/>
            </a:solidFill>
            <a:round/>
            <a:headEnd/>
            <a:tailEnd/>
          </a:ln>
          <a:effectLs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ar-MA" sz="2000" dirty="0">
                <a:effectLst>
                  <a:outerShdw blurRad="38100" dist="38100" dir="2700000" algn="tl">
                    <a:srgbClr val="C0C0C0"/>
                  </a:outerShdw>
                </a:effectLst>
              </a:rPr>
              <a:t>السنتان الخامسة والسادسة</a:t>
            </a:r>
            <a:endParaRPr lang="fr-FR" sz="2000" dirty="0">
              <a:effectLst>
                <a:outerShdw blurRad="38100" dist="38100" dir="2700000" algn="tl">
                  <a:srgbClr val="C0C0C0"/>
                </a:outerShdw>
              </a:effectLst>
            </a:endParaRPr>
          </a:p>
        </p:txBody>
      </p:sp>
      <p:sp>
        <p:nvSpPr>
          <p:cNvPr id="27" name="AutoShape 3"/>
          <p:cNvSpPr>
            <a:spLocks noChangeArrowheads="1"/>
          </p:cNvSpPr>
          <p:nvPr/>
        </p:nvSpPr>
        <p:spPr bwMode="gray">
          <a:xfrm rot="10536858">
            <a:off x="5706804" y="1356166"/>
            <a:ext cx="792163" cy="288925"/>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solidFill>
                <a:srgbClr val="000000"/>
              </a:solidFill>
            </a:endParaRPr>
          </a:p>
        </p:txBody>
      </p:sp>
      <p:sp>
        <p:nvSpPr>
          <p:cNvPr id="28" name="AutoShape 3"/>
          <p:cNvSpPr>
            <a:spLocks noChangeArrowheads="1"/>
          </p:cNvSpPr>
          <p:nvPr/>
        </p:nvSpPr>
        <p:spPr bwMode="gray">
          <a:xfrm rot="10536858">
            <a:off x="5686343" y="2718883"/>
            <a:ext cx="984788" cy="274152"/>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solidFill>
                <a:srgbClr val="000000"/>
              </a:solidFill>
            </a:endParaRPr>
          </a:p>
        </p:txBody>
      </p:sp>
      <p:sp>
        <p:nvSpPr>
          <p:cNvPr id="29" name="AutoShape 3"/>
          <p:cNvSpPr>
            <a:spLocks noChangeArrowheads="1"/>
          </p:cNvSpPr>
          <p:nvPr/>
        </p:nvSpPr>
        <p:spPr bwMode="gray">
          <a:xfrm rot="10536858">
            <a:off x="5667304" y="4069771"/>
            <a:ext cx="892539" cy="381549"/>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solidFill>
                <a:srgbClr val="000000"/>
              </a:solidFill>
            </a:endParaRPr>
          </a:p>
        </p:txBody>
      </p:sp>
      <p:sp>
        <p:nvSpPr>
          <p:cNvPr id="30" name="AutoShape 3"/>
          <p:cNvSpPr>
            <a:spLocks noChangeArrowheads="1"/>
          </p:cNvSpPr>
          <p:nvPr/>
        </p:nvSpPr>
        <p:spPr bwMode="gray">
          <a:xfrm rot="10536858">
            <a:off x="5708560" y="5604962"/>
            <a:ext cx="792163" cy="318281"/>
          </a:xfrm>
          <a:prstGeom prst="rightArrow">
            <a:avLst>
              <a:gd name="adj1" fmla="val 35167"/>
              <a:gd name="adj2" fmla="val 111029"/>
            </a:avLst>
          </a:prstGeom>
          <a:gradFill rotWithShape="1">
            <a:gsLst>
              <a:gs pos="0">
                <a:schemeClr val="tx2">
                  <a:gamma/>
                  <a:shade val="89020"/>
                  <a:invGamma/>
                  <a:alpha val="0"/>
                </a:schemeClr>
              </a:gs>
              <a:gs pos="100000">
                <a:schemeClr val="tx2"/>
              </a:gs>
            </a:gsLst>
            <a:lin ang="0" scaled="1"/>
          </a:gra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solidFill>
                <a:srgbClr val="000000"/>
              </a:solidFill>
            </a:endParaRPr>
          </a:p>
        </p:txBody>
      </p:sp>
      <p:sp>
        <p:nvSpPr>
          <p:cNvPr id="31" name="Text Box 55"/>
          <p:cNvSpPr txBox="1">
            <a:spLocks noChangeArrowheads="1"/>
          </p:cNvSpPr>
          <p:nvPr/>
        </p:nvSpPr>
        <p:spPr bwMode="gray">
          <a:xfrm>
            <a:off x="796615" y="5025316"/>
            <a:ext cx="4873011"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285750" indent="-285750" algn="r" rtl="1" eaLnBrk="0" hangingPunct="0">
              <a:buFont typeface="Arial" pitchFamily="34" charset="0"/>
              <a:buChar char="•"/>
              <a:defRPr/>
            </a:pPr>
            <a:r>
              <a:rPr lang="ar-MA" sz="1600" b="1" dirty="0" smtClean="0">
                <a:solidFill>
                  <a:srgbClr val="000000"/>
                </a:solidFill>
              </a:rPr>
              <a:t>القراءة</a:t>
            </a:r>
            <a:r>
              <a:rPr lang="ar-MA" sz="1600" b="1" dirty="0">
                <a:solidFill>
                  <a:srgbClr val="000000"/>
                </a:solidFill>
              </a:rPr>
              <a:t>؛</a:t>
            </a:r>
          </a:p>
          <a:p>
            <a:pPr marL="285750" indent="-285750" algn="r" rtl="1" eaLnBrk="0" hangingPunct="0">
              <a:buFont typeface="Arial" pitchFamily="34" charset="0"/>
              <a:buChar char="•"/>
              <a:defRPr/>
            </a:pPr>
            <a:r>
              <a:rPr lang="ar-MA" sz="1600" b="1" dirty="0">
                <a:solidFill>
                  <a:srgbClr val="000000"/>
                </a:solidFill>
              </a:rPr>
              <a:t>التراكيب؛</a:t>
            </a:r>
          </a:p>
          <a:p>
            <a:pPr marL="285750" indent="-285750" algn="r" rtl="1" eaLnBrk="0" hangingPunct="0">
              <a:buFont typeface="Arial" pitchFamily="34" charset="0"/>
              <a:buChar char="•"/>
              <a:defRPr/>
            </a:pPr>
            <a:r>
              <a:rPr lang="ar-MA" sz="1600" b="1" dirty="0">
                <a:solidFill>
                  <a:srgbClr val="000000"/>
                </a:solidFill>
              </a:rPr>
              <a:t>الصرف والتحويل؛</a:t>
            </a:r>
          </a:p>
          <a:p>
            <a:pPr marL="285750" indent="-285750" algn="r" rtl="1" eaLnBrk="0" hangingPunct="0">
              <a:buFont typeface="Arial" pitchFamily="34" charset="0"/>
              <a:buChar char="•"/>
              <a:defRPr/>
            </a:pPr>
            <a:r>
              <a:rPr lang="ar-MA" sz="1600" b="1" dirty="0">
                <a:solidFill>
                  <a:srgbClr val="000000"/>
                </a:solidFill>
              </a:rPr>
              <a:t>الإملاء</a:t>
            </a:r>
            <a:r>
              <a:rPr lang="ar-MA" sz="1600" b="1" dirty="0" smtClean="0">
                <a:solidFill>
                  <a:srgbClr val="000000"/>
                </a:solidFill>
              </a:rPr>
              <a:t>؛</a:t>
            </a:r>
          </a:p>
          <a:p>
            <a:pPr marL="285750" indent="-285750" algn="r" rtl="1" eaLnBrk="0" hangingPunct="0">
              <a:buFont typeface="Arial" pitchFamily="34" charset="0"/>
              <a:buChar char="•"/>
              <a:defRPr/>
            </a:pPr>
            <a:r>
              <a:rPr lang="ar-MA" sz="1600" b="1" dirty="0" smtClean="0">
                <a:solidFill>
                  <a:srgbClr val="000000"/>
                </a:solidFill>
              </a:rPr>
              <a:t>الشكل؛</a:t>
            </a:r>
            <a:endParaRPr lang="ar-MA" sz="1600" b="1" dirty="0">
              <a:solidFill>
                <a:srgbClr val="000000"/>
              </a:solidFill>
            </a:endParaRPr>
          </a:p>
          <a:p>
            <a:pPr marL="285750" indent="-285750" algn="r" rtl="1" eaLnBrk="0" hangingPunct="0">
              <a:buFont typeface="Arial" pitchFamily="34" charset="0"/>
              <a:buChar char="•"/>
              <a:defRPr/>
            </a:pPr>
            <a:r>
              <a:rPr lang="ar-MA" sz="1600" b="1" dirty="0">
                <a:solidFill>
                  <a:srgbClr val="000000"/>
                </a:solidFill>
              </a:rPr>
              <a:t>الإنشاء.</a:t>
            </a:r>
            <a:endParaRPr lang="en-US" sz="1600" b="1" dirty="0">
              <a:solidFill>
                <a:srgbClr val="000000"/>
              </a:solidFill>
            </a:endParaRPr>
          </a:p>
        </p:txBody>
      </p:sp>
    </p:spTree>
    <p:extLst>
      <p:ext uri="{BB962C8B-B14F-4D97-AF65-F5344CB8AC3E}">
        <p14:creationId xmlns:p14="http://schemas.microsoft.com/office/powerpoint/2010/main" val="3672903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7)">
  <a:themeElements>
    <a:clrScheme name="170Gp_natural_light 3">
      <a:dk1>
        <a:srgbClr val="000000"/>
      </a:dk1>
      <a:lt1>
        <a:srgbClr val="FFFFFF"/>
      </a:lt1>
      <a:dk2>
        <a:srgbClr val="632769"/>
      </a:dk2>
      <a:lt2>
        <a:srgbClr val="C0C0C0"/>
      </a:lt2>
      <a:accent1>
        <a:srgbClr val="8B8DE1"/>
      </a:accent1>
      <a:accent2>
        <a:srgbClr val="DEA548"/>
      </a:accent2>
      <a:accent3>
        <a:srgbClr val="FFFFFF"/>
      </a:accent3>
      <a:accent4>
        <a:srgbClr val="000000"/>
      </a:accent4>
      <a:accent5>
        <a:srgbClr val="C4C5EE"/>
      </a:accent5>
      <a:accent6>
        <a:srgbClr val="C99540"/>
      </a:accent6>
      <a:hlink>
        <a:srgbClr val="58AFD2"/>
      </a:hlink>
      <a:folHlink>
        <a:srgbClr val="E2E25E"/>
      </a:folHlink>
    </a:clrScheme>
    <a:fontScheme name="170Gp_natural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70Gp_natural_light 1">
        <a:dk1>
          <a:srgbClr val="000000"/>
        </a:dk1>
        <a:lt1>
          <a:srgbClr val="FFFFFF"/>
        </a:lt1>
        <a:dk2>
          <a:srgbClr val="21858F"/>
        </a:dk2>
        <a:lt2>
          <a:srgbClr val="DDDDDD"/>
        </a:lt2>
        <a:accent1>
          <a:srgbClr val="66ABDA"/>
        </a:accent1>
        <a:accent2>
          <a:srgbClr val="669900"/>
        </a:accent2>
        <a:accent3>
          <a:srgbClr val="FFFFFF"/>
        </a:accent3>
        <a:accent4>
          <a:srgbClr val="000000"/>
        </a:accent4>
        <a:accent5>
          <a:srgbClr val="B8D2EA"/>
        </a:accent5>
        <a:accent6>
          <a:srgbClr val="5C8A00"/>
        </a:accent6>
        <a:hlink>
          <a:srgbClr val="9369E7"/>
        </a:hlink>
        <a:folHlink>
          <a:srgbClr val="F0DA6A"/>
        </a:folHlink>
      </a:clrScheme>
      <a:clrMap bg1="lt1" tx1="dk1" bg2="lt2" tx2="dk2" accent1="accent1" accent2="accent2" accent3="accent3" accent4="accent4" accent5="accent5" accent6="accent6" hlink="hlink" folHlink="folHlink"/>
    </a:extraClrScheme>
    <a:extraClrScheme>
      <a:clrScheme name="170Gp_natural_light 2">
        <a:dk1>
          <a:srgbClr val="000000"/>
        </a:dk1>
        <a:lt1>
          <a:srgbClr val="FFFFFF"/>
        </a:lt1>
        <a:dk2>
          <a:srgbClr val="333399"/>
        </a:dk2>
        <a:lt2>
          <a:srgbClr val="C0C0C0"/>
        </a:lt2>
        <a:accent1>
          <a:srgbClr val="88BEF4"/>
        </a:accent1>
        <a:accent2>
          <a:srgbClr val="F1900F"/>
        </a:accent2>
        <a:accent3>
          <a:srgbClr val="FFFFFF"/>
        </a:accent3>
        <a:accent4>
          <a:srgbClr val="000000"/>
        </a:accent4>
        <a:accent5>
          <a:srgbClr val="C3DBF8"/>
        </a:accent5>
        <a:accent6>
          <a:srgbClr val="DA820C"/>
        </a:accent6>
        <a:hlink>
          <a:srgbClr val="008080"/>
        </a:hlink>
        <a:folHlink>
          <a:srgbClr val="FFE2A7"/>
        </a:folHlink>
      </a:clrScheme>
      <a:clrMap bg1="lt1" tx1="dk1" bg2="lt2" tx2="dk2" accent1="accent1" accent2="accent2" accent3="accent3" accent4="accent4" accent5="accent5" accent6="accent6" hlink="hlink" folHlink="folHlink"/>
    </a:extraClrScheme>
    <a:extraClrScheme>
      <a:clrScheme name="170Gp_natural_light 3">
        <a:dk1>
          <a:srgbClr val="000000"/>
        </a:dk1>
        <a:lt1>
          <a:srgbClr val="FFFFFF"/>
        </a:lt1>
        <a:dk2>
          <a:srgbClr val="632769"/>
        </a:dk2>
        <a:lt2>
          <a:srgbClr val="C0C0C0"/>
        </a:lt2>
        <a:accent1>
          <a:srgbClr val="8B8DE1"/>
        </a:accent1>
        <a:accent2>
          <a:srgbClr val="DEA548"/>
        </a:accent2>
        <a:accent3>
          <a:srgbClr val="FFFFFF"/>
        </a:accent3>
        <a:accent4>
          <a:srgbClr val="000000"/>
        </a:accent4>
        <a:accent5>
          <a:srgbClr val="C4C5EE"/>
        </a:accent5>
        <a:accent6>
          <a:srgbClr val="C99540"/>
        </a:accent6>
        <a:hlink>
          <a:srgbClr val="58AFD2"/>
        </a:hlink>
        <a:folHlink>
          <a:srgbClr val="E2E25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(7)</Template>
  <TotalTime>1759</TotalTime>
  <Words>3470</Words>
  <Application>Microsoft Office PowerPoint</Application>
  <PresentationFormat>On-screen Show (4:3)</PresentationFormat>
  <Paragraphs>521</Paragraphs>
  <Slides>58</Slides>
  <Notes>0</Notes>
  <HiddenSlides>0</HiddenSlides>
  <MMClips>0</MMClips>
  <ScaleCrop>false</ScaleCrop>
  <HeadingPairs>
    <vt:vector size="4" baseType="variant">
      <vt:variant>
        <vt:lpstr>Theme</vt:lpstr>
      </vt:variant>
      <vt:variant>
        <vt:i4>4</vt:i4>
      </vt:variant>
      <vt:variant>
        <vt:lpstr>Slide Titles</vt:lpstr>
      </vt:variant>
      <vt:variant>
        <vt:i4>58</vt:i4>
      </vt:variant>
    </vt:vector>
  </HeadingPairs>
  <TitlesOfParts>
    <vt:vector size="62" baseType="lpstr">
      <vt:lpstr>template (7)</vt:lpstr>
      <vt:lpstr>Thème Office</vt:lpstr>
      <vt:lpstr>1_Thème Office</vt:lpstr>
      <vt:lpstr>2_Thème Office</vt:lpstr>
      <vt:lpstr>ديداكتيك اللغة العربية  بالمدرسة الابتدائية</vt:lpstr>
      <vt:lpstr>PowerPoint Presentation</vt:lpstr>
      <vt:lpstr>المحتويات</vt:lpstr>
      <vt:lpstr>الكفاية النهائية والأهداف العامة لوحدة اللغة العربية </vt:lpstr>
      <vt:lpstr>المبادئ الديدكتيكية المؤطرة لتدريسية وحدة اللغة العربية</vt:lpstr>
      <vt:lpstr>المبادئ الديدكتيكية المؤطرة لتدريسية وحدة اللغة العربية</vt:lpstr>
      <vt:lpstr>المبادئ الديدكتيكية المؤطرة لتدريسية وحدة اللغة العربية</vt:lpstr>
      <vt:lpstr>المبادئ الديدكتيكية المؤطرة لتدريسية وحدة اللغة العربية</vt:lpstr>
      <vt:lpstr>مكونات وحدة اللغة العربية</vt:lpstr>
      <vt:lpstr>مجالات وحدة اللغة العربية</vt:lpstr>
      <vt:lpstr>منهجية تدريس اللغة العربية</vt:lpstr>
      <vt:lpstr> منهجية تدريس التعبير الشفهي </vt:lpstr>
      <vt:lpstr>المبادئ الموجهة لتدريس التعبير الشفهي</vt:lpstr>
      <vt:lpstr>كفايات التعبير الشفهي </vt:lpstr>
      <vt:lpstr>الغلاف الزمني وتوزيع الحصص </vt:lpstr>
      <vt:lpstr>الإطار العام لسير دروس التعبير الشفهي </vt:lpstr>
      <vt:lpstr>الإطار العام لسير دروس التعبير الشفهي </vt:lpstr>
      <vt:lpstr>الإطار العام لسير دروس التعبير الشفهي </vt:lpstr>
      <vt:lpstr>الإطار العام لسير دروس التعبير الشفهي </vt:lpstr>
      <vt:lpstr>PowerPoint Presentation</vt:lpstr>
      <vt:lpstr>منهجية تدريس اللغة العربية</vt:lpstr>
      <vt:lpstr>منهجية تدريس القراءة</vt:lpstr>
      <vt:lpstr>المبـــــادئ الموجهة لإعداد دروس القراءة</vt:lpstr>
      <vt:lpstr>أنواع النصوص القرائية</vt:lpstr>
      <vt:lpstr>الغلاف الزمني والإطار المنهجي العام</vt:lpstr>
      <vt:lpstr>الغلاف الزمني والإطار المنهجي العام</vt:lpstr>
      <vt:lpstr>الغلاف الزمني والإطار المنهجي العام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طرق تدريس مكون القراءة بالسلك المتوسط </vt:lpstr>
      <vt:lpstr> منهجية تقديم الدرس القرائي بالسلك المتوسط </vt:lpstr>
      <vt:lpstr>منهجية تقديم الدرس القرائي بالسلك المتوسط</vt:lpstr>
      <vt:lpstr>PowerPoint Presentation</vt:lpstr>
      <vt:lpstr>منهجية تدريس اللغة العربية</vt:lpstr>
      <vt:lpstr> منهجية تدريس الدرس اللغوي </vt:lpstr>
      <vt:lpstr> منهجية تدريس الدرس اللغوي </vt:lpstr>
      <vt:lpstr>منهجية تدريس الدرس اللغوي</vt:lpstr>
      <vt:lpstr>منهجية تدريس الدرس اللغوي</vt:lpstr>
      <vt:lpstr>منهجية تدريس الدرس اللغوي</vt:lpstr>
      <vt:lpstr>منهجية تدريس الدرس اللغوي</vt:lpstr>
      <vt:lpstr>PowerPoint Presentation</vt:lpstr>
      <vt:lpstr>PowerPoint Presentation</vt:lpstr>
      <vt:lpstr> المبادئ الديداكتيكية الخاصة بالإنشاء. </vt:lpstr>
      <vt:lpstr> الغلاف الزمني وتوزيع الحصص. </vt:lpstr>
      <vt:lpstr>الإطار العام لسير دروس التعبير الكتابي</vt:lpstr>
      <vt:lpstr>المبادئ الموجهة لتدريس التعبير الكتابي أو الإنشاء</vt:lpstr>
      <vt:lpstr>الخطوات المنهجية لأنشطة التعبير الكتابي والإنشاء  ( مقترح)</vt:lpstr>
      <vt:lpstr> المعايير  المؤشرات و دورها في عملية تقويم الكفايات </vt:lpstr>
      <vt:lpstr>المعايير  المؤشرات ودورها في عملية تقويم الكفايات</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HP</dc:creator>
  <cp:lastModifiedBy>HP</cp:lastModifiedBy>
  <cp:revision>217</cp:revision>
  <dcterms:created xsi:type="dcterms:W3CDTF">2016-03-30T06:19:04Z</dcterms:created>
  <dcterms:modified xsi:type="dcterms:W3CDTF">2016-08-25T05:57:31Z</dcterms:modified>
</cp:coreProperties>
</file>