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6"/>
  </p:notesMasterIdLst>
  <p:sldIdLst>
    <p:sldId id="256" r:id="rId2"/>
    <p:sldId id="257" r:id="rId3"/>
    <p:sldId id="289" r:id="rId4"/>
    <p:sldId id="314" r:id="rId5"/>
    <p:sldId id="313" r:id="rId6"/>
    <p:sldId id="316" r:id="rId7"/>
    <p:sldId id="317" r:id="rId8"/>
    <p:sldId id="318" r:id="rId9"/>
    <p:sldId id="290" r:id="rId10"/>
    <p:sldId id="291" r:id="rId11"/>
    <p:sldId id="292" r:id="rId12"/>
    <p:sldId id="294" r:id="rId13"/>
    <p:sldId id="296" r:id="rId14"/>
    <p:sldId id="298" r:id="rId15"/>
    <p:sldId id="299" r:id="rId16"/>
    <p:sldId id="305" r:id="rId17"/>
    <p:sldId id="304" r:id="rId18"/>
    <p:sldId id="327" r:id="rId19"/>
    <p:sldId id="303" r:id="rId20"/>
    <p:sldId id="307" r:id="rId21"/>
    <p:sldId id="308" r:id="rId22"/>
    <p:sldId id="309" r:id="rId23"/>
    <p:sldId id="310" r:id="rId24"/>
    <p:sldId id="311" r:id="rId25"/>
    <p:sldId id="312" r:id="rId26"/>
    <p:sldId id="306" r:id="rId27"/>
    <p:sldId id="300" r:id="rId28"/>
    <p:sldId id="301" r:id="rId29"/>
    <p:sldId id="325" r:id="rId30"/>
    <p:sldId id="324" r:id="rId31"/>
    <p:sldId id="260" r:id="rId32"/>
    <p:sldId id="261" r:id="rId33"/>
    <p:sldId id="262" r:id="rId34"/>
    <p:sldId id="322" r:id="rId35"/>
    <p:sldId id="263" r:id="rId36"/>
    <p:sldId id="266" r:id="rId37"/>
    <p:sldId id="264" r:id="rId38"/>
    <p:sldId id="267" r:id="rId39"/>
    <p:sldId id="268" r:id="rId40"/>
    <p:sldId id="330" r:id="rId41"/>
    <p:sldId id="269" r:id="rId42"/>
    <p:sldId id="270" r:id="rId43"/>
    <p:sldId id="271" r:id="rId44"/>
    <p:sldId id="272" r:id="rId45"/>
    <p:sldId id="273" r:id="rId46"/>
    <p:sldId id="274" r:id="rId47"/>
    <p:sldId id="275" r:id="rId48"/>
    <p:sldId id="320" r:id="rId49"/>
    <p:sldId id="331" r:id="rId50"/>
    <p:sldId id="332" r:id="rId51"/>
    <p:sldId id="333" r:id="rId52"/>
    <p:sldId id="334" r:id="rId53"/>
    <p:sldId id="336" r:id="rId54"/>
    <p:sldId id="335" r:id="rId55"/>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505E3EF-67EA-436B-97B2-0124C06EBD24}" styleName="Style moyen 4 - Accentuation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89130" autoAdjust="0"/>
  </p:normalViewPr>
  <p:slideViewPr>
    <p:cSldViewPr>
      <p:cViewPr varScale="1">
        <p:scale>
          <a:sx n="81" d="100"/>
          <a:sy n="81" d="100"/>
        </p:scale>
        <p:origin x="-16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93C8A20-4798-44EC-98F5-2032754BB54D}" type="datetimeFigureOut">
              <a:rPr lang="fr-FR" smtClean="0"/>
              <a:pPr/>
              <a:t>27/03/2015</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CBA61F2-C639-4163-B8A9-1C41AD85A468}" type="slidenum">
              <a:rPr lang="fr-FR" smtClean="0"/>
              <a:pPr/>
              <a:t>‹N°›</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www.universalis.fr/encyclopedie/syntaxe/" TargetMode="External"/><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ECBA61F2-C639-4163-B8A9-1C41AD85A468}" type="slidenum">
              <a:rPr lang="fr-FR" smtClean="0"/>
              <a:pPr/>
              <a:t>1</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ECBA61F2-C639-4163-B8A9-1C41AD85A468}" type="slidenum">
              <a:rPr lang="fr-FR" smtClean="0"/>
              <a:pPr/>
              <a:t>6</a:t>
            </a:fld>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kern="1200" dirty="0" smtClean="0">
                <a:solidFill>
                  <a:schemeClr val="tx1"/>
                </a:solidFill>
                <a:latin typeface="+mn-lt"/>
                <a:ea typeface="+mn-ea"/>
                <a:cs typeface="+mn-cs"/>
              </a:rPr>
              <a:t>Une définition première de la pédagogie vient de son origine. En effet le terme pédagogie vient du grec et signifie :</a:t>
            </a:r>
            <a:br>
              <a:rPr lang="fr-FR" sz="1200" kern="1200" dirty="0" smtClean="0">
                <a:solidFill>
                  <a:schemeClr val="tx1"/>
                </a:solidFill>
                <a:latin typeface="+mn-lt"/>
                <a:ea typeface="+mn-ea"/>
                <a:cs typeface="+mn-cs"/>
              </a:rPr>
            </a:br>
            <a:r>
              <a:rPr lang="fr-FR" sz="1200" kern="1200" dirty="0" smtClean="0">
                <a:solidFill>
                  <a:schemeClr val="tx1"/>
                </a:solidFill>
                <a:latin typeface="+mn-lt"/>
                <a:ea typeface="+mn-ea"/>
                <a:cs typeface="+mn-cs"/>
              </a:rPr>
              <a:t>"Conduire, élever"  /  "Enfant" .</a:t>
            </a:r>
            <a:br>
              <a:rPr lang="fr-FR" sz="1200" kern="1200" dirty="0" smtClean="0">
                <a:solidFill>
                  <a:schemeClr val="tx1"/>
                </a:solidFill>
                <a:latin typeface="+mn-lt"/>
                <a:ea typeface="+mn-ea"/>
                <a:cs typeface="+mn-cs"/>
              </a:rPr>
            </a:br>
            <a:r>
              <a:rPr lang="fr-FR" sz="1200" kern="1200" dirty="0" smtClean="0">
                <a:solidFill>
                  <a:schemeClr val="tx1"/>
                </a:solidFill>
                <a:latin typeface="+mn-lt"/>
                <a:ea typeface="+mn-ea"/>
                <a:cs typeface="+mn-cs"/>
              </a:rPr>
              <a:t>Il s'agit en effet d'un ensemble de méthodes permettant de guider un élève dans ses apprentissages.</a:t>
            </a:r>
            <a:br>
              <a:rPr lang="fr-FR" sz="1200" kern="1200" dirty="0" smtClean="0">
                <a:solidFill>
                  <a:schemeClr val="tx1"/>
                </a:solidFill>
                <a:latin typeface="+mn-lt"/>
                <a:ea typeface="+mn-ea"/>
                <a:cs typeface="+mn-cs"/>
              </a:rPr>
            </a:br>
            <a:r>
              <a:rPr lang="fr-FR" sz="1200" kern="1200" dirty="0" smtClean="0">
                <a:solidFill>
                  <a:schemeClr val="tx1"/>
                </a:solidFill>
                <a:latin typeface="+mn-lt"/>
                <a:ea typeface="+mn-ea"/>
                <a:cs typeface="+mn-cs"/>
              </a:rPr>
              <a:t/>
            </a:r>
            <a:br>
              <a:rPr lang="fr-FR" sz="1200" kern="1200" dirty="0" smtClean="0">
                <a:solidFill>
                  <a:schemeClr val="tx1"/>
                </a:solidFill>
                <a:latin typeface="+mn-lt"/>
                <a:ea typeface="+mn-ea"/>
                <a:cs typeface="+mn-cs"/>
              </a:rPr>
            </a:br>
            <a:r>
              <a:rPr lang="fr-FR" sz="1200" kern="1200" dirty="0" smtClean="0">
                <a:solidFill>
                  <a:schemeClr val="tx1"/>
                </a:solidFill>
                <a:latin typeface="+mn-lt"/>
                <a:ea typeface="+mn-ea"/>
                <a:cs typeface="+mn-cs"/>
              </a:rPr>
              <a:t>La pédagogie se distingue de la didactique, qui elle est propre à un domaine donné, on parle par exemple de didactique du français ou de didactique des Mathématiques. La didactique est l'étude d'une discipline donnée et des savoirs qu'elle renferme on parle alors de "Savoirs savants".</a:t>
            </a:r>
            <a:br>
              <a:rPr lang="fr-FR" sz="1200" kern="1200" dirty="0" smtClean="0">
                <a:solidFill>
                  <a:schemeClr val="tx1"/>
                </a:solidFill>
                <a:latin typeface="+mn-lt"/>
                <a:ea typeface="+mn-ea"/>
                <a:cs typeface="+mn-cs"/>
              </a:rPr>
            </a:br>
            <a:r>
              <a:rPr lang="fr-FR" sz="1200" kern="1200" dirty="0" smtClean="0">
                <a:solidFill>
                  <a:schemeClr val="tx1"/>
                </a:solidFill>
                <a:latin typeface="+mn-lt"/>
                <a:ea typeface="+mn-ea"/>
                <a:cs typeface="+mn-cs"/>
              </a:rPr>
              <a:t>La pédagogie s'intéresse tout particulièrement à l'apprenant et à la manière dont il va apprendre; alors que la didactique est étroitement liée au domaine et à la discipline concernée. La pédagogie est donc largement transdisciplinaire</a:t>
            </a:r>
          </a:p>
          <a:p>
            <a:r>
              <a:rPr lang="fr-FR" sz="1200" kern="1200" dirty="0" smtClean="0">
                <a:solidFill>
                  <a:schemeClr val="tx1"/>
                </a:solidFill>
                <a:latin typeface="+mn-lt"/>
                <a:ea typeface="+mn-ea"/>
                <a:cs typeface="+mn-cs"/>
              </a:rPr>
              <a:t>La didactique est attachée aux contenus disciplinaires et à leur processus d’apprentissage alors que la pédagogie donne un style d’enseignement sur le terrain.</a:t>
            </a:r>
          </a:p>
          <a:p>
            <a:r>
              <a:rPr lang="fr-FR" sz="1200" kern="1200" dirty="0" smtClean="0">
                <a:solidFill>
                  <a:schemeClr val="tx1"/>
                </a:solidFill>
                <a:latin typeface="+mn-lt"/>
                <a:ea typeface="+mn-ea"/>
                <a:cs typeface="+mn-cs"/>
              </a:rPr>
              <a:t>La didactique est fortement ancrée dans sa discipline, la pédagogie traverse les disciplines par des méthodes, des actions et des attitudes. Celles-ci renvoient à l’image de l’enseignant dans sa classe.</a:t>
            </a:r>
          </a:p>
          <a:p>
            <a:endParaRPr lang="fr-FR" dirty="0"/>
          </a:p>
        </p:txBody>
      </p:sp>
      <p:sp>
        <p:nvSpPr>
          <p:cNvPr id="4" name="Espace réservé du numéro de diapositive 3"/>
          <p:cNvSpPr>
            <a:spLocks noGrp="1"/>
          </p:cNvSpPr>
          <p:nvPr>
            <p:ph type="sldNum" sz="quarter" idx="10"/>
          </p:nvPr>
        </p:nvSpPr>
        <p:spPr/>
        <p:txBody>
          <a:bodyPr/>
          <a:lstStyle/>
          <a:p>
            <a:fld id="{ECBA61F2-C639-4163-B8A9-1C41AD85A468}" type="slidenum">
              <a:rPr lang="fr-FR" smtClean="0"/>
              <a:pPr/>
              <a:t>7</a:t>
            </a:fld>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Compréhension orale // compréhension écrite // expression orale // expression écrite</a:t>
            </a:r>
            <a:endParaRPr lang="fr-FR" dirty="0"/>
          </a:p>
        </p:txBody>
      </p:sp>
      <p:sp>
        <p:nvSpPr>
          <p:cNvPr id="4" name="Espace réservé du numéro de diapositive 3"/>
          <p:cNvSpPr>
            <a:spLocks noGrp="1"/>
          </p:cNvSpPr>
          <p:nvPr>
            <p:ph type="sldNum" sz="quarter" idx="10"/>
          </p:nvPr>
        </p:nvSpPr>
        <p:spPr/>
        <p:txBody>
          <a:bodyPr/>
          <a:lstStyle/>
          <a:p>
            <a:fld id="{ECBA61F2-C639-4163-B8A9-1C41AD85A468}" type="slidenum">
              <a:rPr lang="fr-FR" smtClean="0"/>
              <a:pPr/>
              <a:t>13</a:t>
            </a:fld>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Encourager les élèves et</a:t>
            </a:r>
            <a:r>
              <a:rPr lang="fr-FR" baseline="0" dirty="0" smtClean="0"/>
              <a:t> les motiver à prendre la parole sans les bloquer par des corrections sur le champs. Mieux vaut faire la sourde oreille</a:t>
            </a:r>
            <a:endParaRPr lang="fr-FR" dirty="0"/>
          </a:p>
        </p:txBody>
      </p:sp>
      <p:sp>
        <p:nvSpPr>
          <p:cNvPr id="4" name="Espace réservé du numéro de diapositive 3"/>
          <p:cNvSpPr>
            <a:spLocks noGrp="1"/>
          </p:cNvSpPr>
          <p:nvPr>
            <p:ph type="sldNum" sz="quarter" idx="10"/>
          </p:nvPr>
        </p:nvSpPr>
        <p:spPr/>
        <p:txBody>
          <a:bodyPr/>
          <a:lstStyle/>
          <a:p>
            <a:fld id="{ECBA61F2-C639-4163-B8A9-1C41AD85A468}" type="slidenum">
              <a:rPr lang="fr-FR" smtClean="0"/>
              <a:pPr/>
              <a:t>29</a:t>
            </a:fld>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b="0" i="0" kern="1200" dirty="0" smtClean="0">
                <a:solidFill>
                  <a:schemeClr val="tx1"/>
                </a:solidFill>
                <a:latin typeface="+mn-lt"/>
                <a:ea typeface="+mn-ea"/>
                <a:cs typeface="+mn-cs"/>
              </a:rPr>
              <a:t>Au sens étroit, la morphologie est la partie de la grammaire qui s'occupe de la formation des mots par adjonction d'affixes à des thèmes. En ce sens, morphologie s'oppose essentiellement à </a:t>
            </a:r>
            <a:r>
              <a:rPr lang="fr-FR" sz="1200" b="0" i="0" u="none" strike="noStrike" kern="1200" dirty="0" smtClean="0">
                <a:solidFill>
                  <a:schemeClr val="tx1"/>
                </a:solidFill>
                <a:latin typeface="+mn-lt"/>
                <a:ea typeface="+mn-ea"/>
                <a:cs typeface="+mn-cs"/>
                <a:hlinkClick r:id="rId3"/>
              </a:rPr>
              <a:t>syntaxe</a:t>
            </a:r>
            <a:r>
              <a:rPr lang="fr-FR" sz="1200" b="0" i="0" kern="1200" dirty="0" smtClean="0">
                <a:solidFill>
                  <a:schemeClr val="tx1"/>
                </a:solidFill>
                <a:latin typeface="+mn-lt"/>
                <a:ea typeface="+mn-ea"/>
                <a:cs typeface="+mn-cs"/>
              </a:rPr>
              <a:t>, ce dernier champ étant l'étude des rapports entre les éléments de la phrase. Ainsi, l'étude des cas en latin se prête aux deux points de vue : l'un, descriptif, celui des paradigmes des différentes déclinaisons, c'est l'aspect morphologique ; l'autre, syntaxique, qui met en lumière les différents emplois positionnels des formes voulues par les fonctions.</a:t>
            </a:r>
            <a:endParaRPr lang="fr-FR" dirty="0"/>
          </a:p>
        </p:txBody>
      </p:sp>
      <p:sp>
        <p:nvSpPr>
          <p:cNvPr id="4" name="Espace réservé du numéro de diapositive 3"/>
          <p:cNvSpPr>
            <a:spLocks noGrp="1"/>
          </p:cNvSpPr>
          <p:nvPr>
            <p:ph type="sldNum" sz="quarter" idx="10"/>
          </p:nvPr>
        </p:nvSpPr>
        <p:spPr/>
        <p:txBody>
          <a:bodyPr/>
          <a:lstStyle/>
          <a:p>
            <a:fld id="{ECBA61F2-C639-4163-B8A9-1C41AD85A468}" type="slidenum">
              <a:rPr lang="fr-FR" smtClean="0"/>
              <a:pPr/>
              <a:t>33</a:t>
            </a:fld>
            <a:endParaRPr lang="fr-F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mtClean="0"/>
              <a:t>Sourde</a:t>
            </a:r>
            <a:r>
              <a:rPr lang="fr-FR" baseline="0" smtClean="0"/>
              <a:t> oreille</a:t>
            </a:r>
            <a:endParaRPr lang="fr-FR"/>
          </a:p>
        </p:txBody>
      </p:sp>
      <p:sp>
        <p:nvSpPr>
          <p:cNvPr id="4" name="Espace réservé du numéro de diapositive 3"/>
          <p:cNvSpPr>
            <a:spLocks noGrp="1"/>
          </p:cNvSpPr>
          <p:nvPr>
            <p:ph type="sldNum" sz="quarter" idx="10"/>
          </p:nvPr>
        </p:nvSpPr>
        <p:spPr/>
        <p:txBody>
          <a:bodyPr/>
          <a:lstStyle/>
          <a:p>
            <a:fld id="{ECBA61F2-C639-4163-B8A9-1C41AD85A468}" type="slidenum">
              <a:rPr lang="fr-FR" smtClean="0"/>
              <a:pPr/>
              <a:t>39</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Ref idx="1001">
        <a:schemeClr val="bg1"/>
      </p:bgRef>
    </p:bg>
    <p:spTree>
      <p:nvGrpSpPr>
        <p:cNvPr id="1" name=""/>
        <p:cNvGrpSpPr/>
        <p:nvPr/>
      </p:nvGrpSpPr>
      <p:grpSpPr>
        <a:xfrm>
          <a:off x="0" y="0"/>
          <a:ext cx="0" cy="0"/>
          <a:chOff x="0" y="0"/>
          <a:chExt cx="0" cy="0"/>
        </a:xfrm>
      </p:grpSpPr>
      <p:sp>
        <p:nvSpPr>
          <p:cNvPr id="8" name="Titre 7"/>
          <p:cNvSpPr>
            <a:spLocks noGrp="1"/>
          </p:cNvSpPr>
          <p:nvPr>
            <p:ph type="ctrTitle"/>
          </p:nvPr>
        </p:nvSpPr>
        <p:spPr>
          <a:xfrm>
            <a:off x="2286000" y="3124200"/>
            <a:ext cx="6172200" cy="1894362"/>
          </a:xfrm>
        </p:spPr>
        <p:txBody>
          <a:bodyPr/>
          <a:lstStyle>
            <a:lvl1pPr>
              <a:defRPr b="1"/>
            </a:lvl1pPr>
          </a:lstStyle>
          <a:p>
            <a:r>
              <a:rPr kumimoji="0" lang="fr-FR" smtClean="0"/>
              <a:t>Cliquez pour modifier le style du titre</a:t>
            </a:r>
            <a:endParaRPr kumimoji="0" lang="en-US"/>
          </a:p>
        </p:txBody>
      </p:sp>
      <p:sp>
        <p:nvSpPr>
          <p:cNvPr id="9" name="Sous-titr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28" name="Espace réservé de la date 27"/>
          <p:cNvSpPr>
            <a:spLocks noGrp="1"/>
          </p:cNvSpPr>
          <p:nvPr>
            <p:ph type="dt" sz="half" idx="10"/>
          </p:nvPr>
        </p:nvSpPr>
        <p:spPr bwMode="auto">
          <a:xfrm rot="5400000">
            <a:off x="7764621" y="1174097"/>
            <a:ext cx="2286000" cy="381000"/>
          </a:xfrm>
        </p:spPr>
        <p:txBody>
          <a:bodyPr/>
          <a:lstStyle/>
          <a:p>
            <a:fld id="{E0C2A23F-2B45-4816-81AC-128EE1F3D24D}" type="datetimeFigureOut">
              <a:rPr lang="fr-FR" smtClean="0"/>
              <a:pPr/>
              <a:t>27/03/2015</a:t>
            </a:fld>
            <a:endParaRPr lang="fr-FR"/>
          </a:p>
        </p:txBody>
      </p:sp>
      <p:sp>
        <p:nvSpPr>
          <p:cNvPr id="17" name="Espace réservé du pied de page 16"/>
          <p:cNvSpPr>
            <a:spLocks noGrp="1"/>
          </p:cNvSpPr>
          <p:nvPr>
            <p:ph type="ftr" sz="quarter" idx="11"/>
          </p:nvPr>
        </p:nvSpPr>
        <p:spPr bwMode="auto">
          <a:xfrm rot="5400000">
            <a:off x="7077269" y="4181669"/>
            <a:ext cx="3657600" cy="384048"/>
          </a:xfrm>
        </p:spPr>
        <p:txBody>
          <a:bodyPr/>
          <a:lstStyle/>
          <a:p>
            <a:endParaRPr lang="fr-FR"/>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Connecteur droit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Connecteur droit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Connecteur droit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Connecteur droit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Connecteur droit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Connecteur droit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Ellipse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Ellipse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Ellipse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Ellipse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Ellipse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Espace réservé du numéro de diapositive 28"/>
          <p:cNvSpPr>
            <a:spLocks noGrp="1"/>
          </p:cNvSpPr>
          <p:nvPr>
            <p:ph type="sldNum" sz="quarter" idx="12"/>
          </p:nvPr>
        </p:nvSpPr>
        <p:spPr bwMode="auto">
          <a:xfrm>
            <a:off x="1325544" y="4928702"/>
            <a:ext cx="609600" cy="517524"/>
          </a:xfrm>
        </p:spPr>
        <p:txBody>
          <a:bodyPr/>
          <a:lstStyle/>
          <a:p>
            <a:fld id="{A2370B4B-4F18-429E-9CF6-4480A8C245FD}" type="slidenum">
              <a:rPr lang="fr-FR" smtClean="0"/>
              <a:pPr/>
              <a:t>‹N°›</a:t>
            </a:fld>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E0C2A23F-2B45-4816-81AC-128EE1F3D24D}" type="datetimeFigureOut">
              <a:rPr lang="fr-FR" smtClean="0"/>
              <a:pPr/>
              <a:t>27/03/2015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370B4B-4F18-429E-9CF6-4480A8C245FD}"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9"/>
            <a:ext cx="1676400" cy="5851525"/>
          </a:xfrm>
        </p:spPr>
        <p:txBody>
          <a:bodyPr vert="eaVer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E0C2A23F-2B45-4816-81AC-128EE1F3D24D}" type="datetimeFigureOut">
              <a:rPr lang="fr-FR" smtClean="0"/>
              <a:pPr/>
              <a:t>27/03/2015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370B4B-4F18-429E-9CF6-4480A8C245FD}"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8" name="Espace réservé du contenu 7"/>
          <p:cNvSpPr>
            <a:spLocks noGrp="1"/>
          </p:cNvSpPr>
          <p:nvPr>
            <p:ph sz="quarter" idx="1"/>
          </p:nvPr>
        </p:nvSpPr>
        <p:spPr>
          <a:xfrm>
            <a:off x="457200" y="1600200"/>
            <a:ext cx="7467600" cy="4873752"/>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4"/>
          </p:nvPr>
        </p:nvSpPr>
        <p:spPr/>
        <p:txBody>
          <a:bodyPr rtlCol="0"/>
          <a:lstStyle/>
          <a:p>
            <a:fld id="{E0C2A23F-2B45-4816-81AC-128EE1F3D24D}" type="datetimeFigureOut">
              <a:rPr lang="fr-FR" smtClean="0"/>
              <a:pPr/>
              <a:t>27/03/2015</a:t>
            </a:fld>
            <a:endParaRPr lang="fr-FR"/>
          </a:p>
        </p:txBody>
      </p:sp>
      <p:sp>
        <p:nvSpPr>
          <p:cNvPr id="9" name="Espace réservé du numéro de diapositive 8"/>
          <p:cNvSpPr>
            <a:spLocks noGrp="1"/>
          </p:cNvSpPr>
          <p:nvPr>
            <p:ph type="sldNum" sz="quarter" idx="15"/>
          </p:nvPr>
        </p:nvSpPr>
        <p:spPr/>
        <p:txBody>
          <a:bodyPr rtlCol="0"/>
          <a:lstStyle/>
          <a:p>
            <a:fld id="{A2370B4B-4F18-429E-9CF6-4480A8C245FD}" type="slidenum">
              <a:rPr lang="fr-FR" smtClean="0"/>
              <a:pPr/>
              <a:t>‹N°›</a:t>
            </a:fld>
            <a:endParaRPr lang="fr-FR"/>
          </a:p>
        </p:txBody>
      </p:sp>
      <p:sp>
        <p:nvSpPr>
          <p:cNvPr id="10" name="Espace réservé du pied de page 9"/>
          <p:cNvSpPr>
            <a:spLocks noGrp="1"/>
          </p:cNvSpPr>
          <p:nvPr>
            <p:ph type="ftr" sz="quarter" idx="16"/>
          </p:nvPr>
        </p:nvSpPr>
        <p:spPr/>
        <p:txBody>
          <a:bodyPr rtlCol="0"/>
          <a:lstStyle/>
          <a:p>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Ref idx="1001">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2286000" y="2895600"/>
            <a:ext cx="6172200" cy="2053590"/>
          </a:xfrm>
        </p:spPr>
        <p:txBody>
          <a:bodyPr/>
          <a:lstStyle>
            <a:lvl1pPr algn="l">
              <a:buNone/>
              <a:defRPr sz="3000" b="1" cap="small" baseline="0"/>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bwMode="auto">
          <a:xfrm rot="5400000">
            <a:off x="7763256" y="1170432"/>
            <a:ext cx="2286000" cy="381000"/>
          </a:xfrm>
        </p:spPr>
        <p:txBody>
          <a:bodyPr/>
          <a:lstStyle/>
          <a:p>
            <a:fld id="{E0C2A23F-2B45-4816-81AC-128EE1F3D24D}" type="datetimeFigureOut">
              <a:rPr lang="fr-FR" smtClean="0"/>
              <a:pPr/>
              <a:t>27/03/2015</a:t>
            </a:fld>
            <a:endParaRPr lang="fr-FR"/>
          </a:p>
        </p:txBody>
      </p:sp>
      <p:sp>
        <p:nvSpPr>
          <p:cNvPr id="5" name="Espace réservé du pied de page 4"/>
          <p:cNvSpPr>
            <a:spLocks noGrp="1"/>
          </p:cNvSpPr>
          <p:nvPr>
            <p:ph type="ftr" sz="quarter" idx="11"/>
          </p:nvPr>
        </p:nvSpPr>
        <p:spPr bwMode="auto">
          <a:xfrm rot="5400000">
            <a:off x="7077456" y="4178808"/>
            <a:ext cx="3657600" cy="384048"/>
          </a:xfrm>
        </p:spPr>
        <p:txBody>
          <a:bodyPr/>
          <a:lstStyle/>
          <a:p>
            <a:endParaRPr lang="fr-FR"/>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Connecteur droit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Connecteur droit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Connecteur droit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Connecteur droit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Connecteur droit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Ellipse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Ellipse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Ellipse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Ellipse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Ellipse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Connecteur droit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Espace réservé du numéro de diapositive 5"/>
          <p:cNvSpPr>
            <a:spLocks noGrp="1"/>
          </p:cNvSpPr>
          <p:nvPr>
            <p:ph type="sldNum" sz="quarter" idx="12"/>
          </p:nvPr>
        </p:nvSpPr>
        <p:spPr bwMode="auto">
          <a:xfrm>
            <a:off x="1340616" y="4928702"/>
            <a:ext cx="609600" cy="517524"/>
          </a:xfrm>
        </p:spPr>
        <p:txBody>
          <a:bodyPr/>
          <a:lstStyle/>
          <a:p>
            <a:fld id="{A2370B4B-4F18-429E-9CF6-4480A8C245FD}"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5" name="Espace réservé de la date 4"/>
          <p:cNvSpPr>
            <a:spLocks noGrp="1"/>
          </p:cNvSpPr>
          <p:nvPr>
            <p:ph type="dt" sz="half" idx="10"/>
          </p:nvPr>
        </p:nvSpPr>
        <p:spPr/>
        <p:txBody>
          <a:bodyPr/>
          <a:lstStyle/>
          <a:p>
            <a:fld id="{E0C2A23F-2B45-4816-81AC-128EE1F3D24D}" type="datetimeFigureOut">
              <a:rPr lang="fr-FR" smtClean="0"/>
              <a:pPr/>
              <a:t>27/03/2015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370B4B-4F18-429E-9CF6-4480A8C245FD}" type="slidenum">
              <a:rPr lang="fr-FR" smtClean="0"/>
              <a:pPr/>
              <a:t>‹N°›</a:t>
            </a:fld>
            <a:endParaRPr lang="fr-FR"/>
          </a:p>
        </p:txBody>
      </p:sp>
      <p:sp>
        <p:nvSpPr>
          <p:cNvPr id="9" name="Espace réservé du contenu 8"/>
          <p:cNvSpPr>
            <a:spLocks noGrp="1"/>
          </p:cNvSpPr>
          <p:nvPr>
            <p:ph sz="quarter" idx="1"/>
          </p:nvPr>
        </p:nvSpPr>
        <p:spPr>
          <a:xfrm>
            <a:off x="457200" y="1600200"/>
            <a:ext cx="3657600" cy="45720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1" name="Espace réservé du contenu 10"/>
          <p:cNvSpPr>
            <a:spLocks noGrp="1"/>
          </p:cNvSpPr>
          <p:nvPr>
            <p:ph sz="quarter" idx="2"/>
          </p:nvPr>
        </p:nvSpPr>
        <p:spPr>
          <a:xfrm>
            <a:off x="4270248" y="1600200"/>
            <a:ext cx="3657600" cy="45720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7543800" cy="1143000"/>
          </a:xfrm>
        </p:spPr>
        <p:txBody>
          <a:bodyPr anchor="b"/>
          <a:lstStyle>
            <a:lvl1pPr>
              <a:defRPr/>
            </a:lvl1pPr>
          </a:lstStyle>
          <a:p>
            <a:r>
              <a:rPr kumimoji="0" lang="fr-FR" smtClean="0"/>
              <a:t>Cliquez pour modifier le style du titre</a:t>
            </a:r>
            <a:endParaRPr kumimoji="0" lang="en-US"/>
          </a:p>
        </p:txBody>
      </p:sp>
      <p:sp>
        <p:nvSpPr>
          <p:cNvPr id="7" name="Espace réservé de la date 6"/>
          <p:cNvSpPr>
            <a:spLocks noGrp="1"/>
          </p:cNvSpPr>
          <p:nvPr>
            <p:ph type="dt" sz="half" idx="10"/>
          </p:nvPr>
        </p:nvSpPr>
        <p:spPr/>
        <p:txBody>
          <a:bodyPr/>
          <a:lstStyle/>
          <a:p>
            <a:fld id="{E0C2A23F-2B45-4816-81AC-128EE1F3D24D}" type="datetimeFigureOut">
              <a:rPr lang="fr-FR" smtClean="0"/>
              <a:pPr/>
              <a:t>27/03/2015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A2370B4B-4F18-429E-9CF6-4480A8C245FD}" type="slidenum">
              <a:rPr lang="fr-FR" smtClean="0"/>
              <a:pPr/>
              <a:t>‹N°›</a:t>
            </a:fld>
            <a:endParaRPr lang="fr-FR"/>
          </a:p>
        </p:txBody>
      </p:sp>
      <p:sp>
        <p:nvSpPr>
          <p:cNvPr id="11" name="Espace réservé du contenu 10"/>
          <p:cNvSpPr>
            <a:spLocks noGrp="1"/>
          </p:cNvSpPr>
          <p:nvPr>
            <p:ph sz="quarter" idx="2"/>
          </p:nvPr>
        </p:nvSpPr>
        <p:spPr>
          <a:xfrm>
            <a:off x="457200" y="2362200"/>
            <a:ext cx="3657600" cy="38862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3" name="Espace réservé du contenu 12"/>
          <p:cNvSpPr>
            <a:spLocks noGrp="1"/>
          </p:cNvSpPr>
          <p:nvPr>
            <p:ph sz="quarter" idx="4"/>
          </p:nvPr>
        </p:nvSpPr>
        <p:spPr>
          <a:xfrm>
            <a:off x="4371975" y="2362200"/>
            <a:ext cx="3657600" cy="38862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2" name="Espace réservé du texte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fr-FR" smtClean="0"/>
              <a:t>Cliquez pour modifier les styles du texte du masque</a:t>
            </a:r>
          </a:p>
        </p:txBody>
      </p:sp>
      <p:sp>
        <p:nvSpPr>
          <p:cNvPr id="14" name="Espace réservé du texte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fr-FR" smtClean="0"/>
              <a:t>Cliquez pour modifier les styles du texte du masque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6" name="Espace réservé de la date 5"/>
          <p:cNvSpPr>
            <a:spLocks noGrp="1"/>
          </p:cNvSpPr>
          <p:nvPr>
            <p:ph type="dt" sz="half" idx="10"/>
          </p:nvPr>
        </p:nvSpPr>
        <p:spPr/>
        <p:txBody>
          <a:bodyPr rtlCol="0"/>
          <a:lstStyle/>
          <a:p>
            <a:fld id="{E0C2A23F-2B45-4816-81AC-128EE1F3D24D}" type="datetimeFigureOut">
              <a:rPr lang="fr-FR" smtClean="0"/>
              <a:pPr/>
              <a:t>27/03/2015</a:t>
            </a:fld>
            <a:endParaRPr lang="fr-FR"/>
          </a:p>
        </p:txBody>
      </p:sp>
      <p:sp>
        <p:nvSpPr>
          <p:cNvPr id="7" name="Espace réservé du numéro de diapositive 6"/>
          <p:cNvSpPr>
            <a:spLocks noGrp="1"/>
          </p:cNvSpPr>
          <p:nvPr>
            <p:ph type="sldNum" sz="quarter" idx="11"/>
          </p:nvPr>
        </p:nvSpPr>
        <p:spPr/>
        <p:txBody>
          <a:bodyPr rtlCol="0"/>
          <a:lstStyle/>
          <a:p>
            <a:fld id="{A2370B4B-4F18-429E-9CF6-4480A8C245FD}" type="slidenum">
              <a:rPr lang="fr-FR" smtClean="0"/>
              <a:pPr/>
              <a:t>‹N°›</a:t>
            </a:fld>
            <a:endParaRPr lang="fr-FR"/>
          </a:p>
        </p:txBody>
      </p:sp>
      <p:sp>
        <p:nvSpPr>
          <p:cNvPr id="8" name="Espace réservé du pied de page 7"/>
          <p:cNvSpPr>
            <a:spLocks noGrp="1"/>
          </p:cNvSpPr>
          <p:nvPr>
            <p:ph type="ftr" sz="quarter" idx="12"/>
          </p:nvPr>
        </p:nvSpPr>
        <p:spPr/>
        <p:txBody>
          <a:bodyPr rtlCol="0"/>
          <a:lstStyle/>
          <a:p>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E0C2A23F-2B45-4816-81AC-128EE1F3D24D}" type="datetimeFigureOut">
              <a:rPr lang="fr-FR" smtClean="0"/>
              <a:pPr/>
              <a:t>27/03/2015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A2370B4B-4F18-429E-9CF6-4480A8C245FD}"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bg>
      <p:bgRef idx="1001">
        <a:schemeClr val="bg1"/>
      </p:bgRef>
    </p:bg>
    <p:spTree>
      <p:nvGrpSpPr>
        <p:cNvPr id="1" name=""/>
        <p:cNvGrpSpPr/>
        <p:nvPr/>
      </p:nvGrpSpPr>
      <p:grpSpPr>
        <a:xfrm>
          <a:off x="0" y="0"/>
          <a:ext cx="0" cy="0"/>
          <a:chOff x="0" y="0"/>
          <a:chExt cx="0" cy="0"/>
        </a:xfrm>
      </p:grpSpPr>
      <p:sp>
        <p:nvSpPr>
          <p:cNvPr id="10" name="Connecteur droit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r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fr-FR" smtClean="0"/>
              <a:t>Cliquez pour modifier les styles du texte du masque</a:t>
            </a:r>
          </a:p>
        </p:txBody>
      </p:sp>
      <p:sp>
        <p:nvSpPr>
          <p:cNvPr id="8" name="Connecteur droit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Connecteur droit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Connecteur droit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Connecteur droit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Ellipse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Espace réservé du contenu 17"/>
          <p:cNvSpPr>
            <a:spLocks noGrp="1"/>
          </p:cNvSpPr>
          <p:nvPr>
            <p:ph sz="quarter" idx="1"/>
          </p:nvPr>
        </p:nvSpPr>
        <p:spPr>
          <a:xfrm>
            <a:off x="304800" y="274320"/>
            <a:ext cx="5638800" cy="6327648"/>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21" name="Espace réservé de la date 20"/>
          <p:cNvSpPr>
            <a:spLocks noGrp="1"/>
          </p:cNvSpPr>
          <p:nvPr>
            <p:ph type="dt" sz="half" idx="14"/>
          </p:nvPr>
        </p:nvSpPr>
        <p:spPr/>
        <p:txBody>
          <a:bodyPr rtlCol="0"/>
          <a:lstStyle/>
          <a:p>
            <a:fld id="{E0C2A23F-2B45-4816-81AC-128EE1F3D24D}" type="datetimeFigureOut">
              <a:rPr lang="fr-FR" smtClean="0"/>
              <a:pPr/>
              <a:t>27/03/2015</a:t>
            </a:fld>
            <a:endParaRPr lang="fr-FR"/>
          </a:p>
        </p:txBody>
      </p:sp>
      <p:sp>
        <p:nvSpPr>
          <p:cNvPr id="22" name="Espace réservé du numéro de diapositive 21"/>
          <p:cNvSpPr>
            <a:spLocks noGrp="1"/>
          </p:cNvSpPr>
          <p:nvPr>
            <p:ph type="sldNum" sz="quarter" idx="15"/>
          </p:nvPr>
        </p:nvSpPr>
        <p:spPr/>
        <p:txBody>
          <a:bodyPr rtlCol="0"/>
          <a:lstStyle/>
          <a:p>
            <a:fld id="{A2370B4B-4F18-429E-9CF6-4480A8C245FD}" type="slidenum">
              <a:rPr lang="fr-FR" smtClean="0"/>
              <a:pPr/>
              <a:t>‹N°›</a:t>
            </a:fld>
            <a:endParaRPr lang="fr-FR"/>
          </a:p>
        </p:txBody>
      </p:sp>
      <p:sp>
        <p:nvSpPr>
          <p:cNvPr id="23" name="Espace réservé du pied de page 22"/>
          <p:cNvSpPr>
            <a:spLocks noGrp="1"/>
          </p:cNvSpPr>
          <p:nvPr>
            <p:ph type="ftr" sz="quarter" idx="16"/>
          </p:nvPr>
        </p:nvSpPr>
        <p:spPr/>
        <p:txBody>
          <a:bodyPr rtlCol="0"/>
          <a:lstStyle/>
          <a:p>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9" name="Connecteur droit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Ellipse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re 1"/>
          <p:cNvSpPr>
            <a:spLocks noGrp="1"/>
          </p:cNvSpPr>
          <p:nvPr>
            <p:ph type="title"/>
          </p:nvPr>
        </p:nvSpPr>
        <p:spPr>
          <a:xfrm rot="5400000">
            <a:off x="3350133" y="3200400"/>
            <a:ext cx="6309360" cy="457200"/>
          </a:xfrm>
        </p:spPr>
        <p:txBody>
          <a:bodyPr anchor="b"/>
          <a:lstStyle>
            <a:lvl1pPr algn="l">
              <a:buNone/>
              <a:defRPr sz="2000" b="1"/>
            </a:lvl1pPr>
          </a:lstStyle>
          <a:p>
            <a:r>
              <a:rPr kumimoji="0" lang="fr-FR" smtClean="0"/>
              <a:t>Cliquez pour modifier le style du titre</a:t>
            </a:r>
            <a:endParaRPr kumimoji="0" lang="en-US"/>
          </a:p>
        </p:txBody>
      </p:sp>
      <p:sp>
        <p:nvSpPr>
          <p:cNvPr id="3" name="Espace réservé pour une image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fr-FR" smtClean="0"/>
              <a:t>Cliquez sur l'icône pour ajouter une image</a:t>
            </a:r>
            <a:endParaRPr kumimoji="0" lang="en-US" dirty="0"/>
          </a:p>
        </p:txBody>
      </p:sp>
      <p:sp>
        <p:nvSpPr>
          <p:cNvPr id="4" name="Espace réservé du texte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
        <p:nvSpPr>
          <p:cNvPr id="10" name="Connecteur droit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necteur droit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Connecteur droit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Connecteur droit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Espace réservé de la date 16"/>
          <p:cNvSpPr>
            <a:spLocks noGrp="1"/>
          </p:cNvSpPr>
          <p:nvPr>
            <p:ph type="dt" sz="half" idx="10"/>
          </p:nvPr>
        </p:nvSpPr>
        <p:spPr/>
        <p:txBody>
          <a:bodyPr rtlCol="0"/>
          <a:lstStyle/>
          <a:p>
            <a:fld id="{E0C2A23F-2B45-4816-81AC-128EE1F3D24D}" type="datetimeFigureOut">
              <a:rPr lang="fr-FR" smtClean="0"/>
              <a:pPr/>
              <a:t>27/03/2015</a:t>
            </a:fld>
            <a:endParaRPr lang="fr-FR"/>
          </a:p>
        </p:txBody>
      </p:sp>
      <p:sp>
        <p:nvSpPr>
          <p:cNvPr id="18" name="Espace réservé du numéro de diapositive 17"/>
          <p:cNvSpPr>
            <a:spLocks noGrp="1"/>
          </p:cNvSpPr>
          <p:nvPr>
            <p:ph type="sldNum" sz="quarter" idx="11"/>
          </p:nvPr>
        </p:nvSpPr>
        <p:spPr/>
        <p:txBody>
          <a:bodyPr rtlCol="0"/>
          <a:lstStyle/>
          <a:p>
            <a:fld id="{A2370B4B-4F18-429E-9CF6-4480A8C245FD}" type="slidenum">
              <a:rPr lang="fr-FR" smtClean="0"/>
              <a:pPr/>
              <a:t>‹N°›</a:t>
            </a:fld>
            <a:endParaRPr lang="fr-FR"/>
          </a:p>
        </p:txBody>
      </p:sp>
      <p:sp>
        <p:nvSpPr>
          <p:cNvPr id="21" name="Espace réservé du pied de page 20"/>
          <p:cNvSpPr>
            <a:spLocks noGrp="1"/>
          </p:cNvSpPr>
          <p:nvPr>
            <p:ph type="ftr" sz="quarter" idx="12"/>
          </p:nvPr>
        </p:nvSpPr>
        <p:spPr/>
        <p:txBody>
          <a:bodyPr rtlCol="0"/>
          <a:lstStyle/>
          <a:p>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Connecteur droit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Espace réservé du titre 21"/>
          <p:cNvSpPr>
            <a:spLocks noGrp="1"/>
          </p:cNvSpPr>
          <p:nvPr>
            <p:ph type="title"/>
          </p:nvPr>
        </p:nvSpPr>
        <p:spPr>
          <a:xfrm>
            <a:off x="457200" y="274638"/>
            <a:ext cx="7467600" cy="1143000"/>
          </a:xfrm>
          <a:prstGeom prst="rect">
            <a:avLst/>
          </a:prstGeom>
        </p:spPr>
        <p:txBody>
          <a:bodyPr vert="horz" anchor="b">
            <a:normAutofit/>
          </a:bodyPr>
          <a:lstStyle/>
          <a:p>
            <a:r>
              <a:rPr kumimoji="0" lang="fr-FR" smtClean="0"/>
              <a:t>Cliquez pour modifier le style du titre</a:t>
            </a:r>
            <a:endParaRPr kumimoji="0" lang="en-US"/>
          </a:p>
        </p:txBody>
      </p:sp>
      <p:sp>
        <p:nvSpPr>
          <p:cNvPr id="13" name="Espace réservé du texte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4" name="Espace réservé de la date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E0C2A23F-2B45-4816-81AC-128EE1F3D24D}" type="datetimeFigureOut">
              <a:rPr lang="fr-FR" smtClean="0"/>
              <a:pPr/>
              <a:t>27/03/2015</a:t>
            </a:fld>
            <a:endParaRPr lang="fr-FR"/>
          </a:p>
        </p:txBody>
      </p:sp>
      <p:sp>
        <p:nvSpPr>
          <p:cNvPr id="3" name="Espace réservé du pied de page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fr-FR"/>
          </a:p>
        </p:txBody>
      </p:sp>
      <p:sp>
        <p:nvSpPr>
          <p:cNvPr id="7" name="Connecteur droit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Connecteur droit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Connecteur droit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Ellipse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Espace réservé du numéro de diapositive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A2370B4B-4F18-429E-9CF6-4480A8C245FD}"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hyperlink" Target="../Crit&#232;res.docx" TargetMode="Externa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2214546" y="1357298"/>
            <a:ext cx="6172200" cy="1894362"/>
          </a:xfrm>
        </p:spPr>
        <p:txBody>
          <a:bodyPr>
            <a:noAutofit/>
          </a:bodyPr>
          <a:lstStyle/>
          <a:p>
            <a:r>
              <a:rPr lang="fr-FR" sz="3600" dirty="0" smtClean="0">
                <a:solidFill>
                  <a:srgbClr val="FF0000"/>
                </a:solidFill>
              </a:rPr>
              <a:t>Didactique du français langue étrangère (FLE)</a:t>
            </a:r>
            <a:endParaRPr lang="fr-FR" sz="3600" dirty="0">
              <a:solidFill>
                <a:srgbClr val="FF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011222"/>
          </a:xfrm>
        </p:spPr>
        <p:txBody>
          <a:bodyPr/>
          <a:lstStyle/>
          <a:p>
            <a:pPr algn="ctr"/>
            <a:r>
              <a:rPr lang="fr-FR" b="1" dirty="0" smtClean="0">
                <a:solidFill>
                  <a:schemeClr val="tx1"/>
                </a:solidFill>
              </a:rPr>
              <a:t>2.  méthodologie naturelle</a:t>
            </a:r>
            <a:br>
              <a:rPr lang="fr-FR" b="1" dirty="0" smtClean="0">
                <a:solidFill>
                  <a:schemeClr val="tx1"/>
                </a:solidFill>
              </a:rPr>
            </a:br>
            <a:endParaRPr lang="fr-FR" b="1" dirty="0">
              <a:solidFill>
                <a:schemeClr val="tx1"/>
              </a:solidFill>
            </a:endParaRPr>
          </a:p>
        </p:txBody>
      </p:sp>
      <p:sp>
        <p:nvSpPr>
          <p:cNvPr id="3" name="Espace réservé du contenu 2"/>
          <p:cNvSpPr>
            <a:spLocks noGrp="1"/>
          </p:cNvSpPr>
          <p:nvPr>
            <p:ph sz="quarter" idx="1"/>
          </p:nvPr>
        </p:nvSpPr>
        <p:spPr>
          <a:xfrm>
            <a:off x="428596" y="1285860"/>
            <a:ext cx="7467600" cy="4500594"/>
          </a:xfrm>
        </p:spPr>
        <p:txBody>
          <a:bodyPr/>
          <a:lstStyle/>
          <a:p>
            <a:pPr algn="just"/>
            <a:r>
              <a:rPr lang="fr-FR" dirty="0" smtClean="0"/>
              <a:t>La méthode naturelle suppose une conception de l’apprentissage des langues étrangères radicalement opposée aux idées de la méthodologie traditionnelle.</a:t>
            </a:r>
          </a:p>
          <a:p>
            <a:pPr algn="just"/>
            <a:r>
              <a:rPr lang="fr-FR" dirty="0" smtClean="0"/>
              <a:t>L’apprentissage d’une langue étrangère doit se faire à partir de la langue usuelle et d’une façon naturelle.</a:t>
            </a:r>
          </a:p>
          <a:p>
            <a:pPr algn="just"/>
            <a:r>
              <a:rPr lang="fr-FR" dirty="0" smtClean="0"/>
              <a:t>La langue étant essentiellement orale, l’oreille serait l’organe réceptif du langage.</a:t>
            </a:r>
          </a:p>
          <a:p>
            <a:pPr algn="just">
              <a:buNone/>
            </a:pPr>
            <a:endParaRPr lang="fr-FR" dirty="0" smtClean="0"/>
          </a:p>
          <a:p>
            <a:pPr algn="just">
              <a:buNone/>
            </a:pP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1000"/>
                                        <p:tgtEl>
                                          <p:spTgt spid="3">
                                            <p:txEl>
                                              <p:pRg st="1" end="1"/>
                                            </p:txEl>
                                          </p:spTgt>
                                        </p:tgtEl>
                                      </p:cBhvr>
                                    </p:animEffect>
                                    <p:anim calcmode="lin" valueType="num">
                                      <p:cBhvr>
                                        <p:cTn id="16"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1000"/>
                                        <p:tgtEl>
                                          <p:spTgt spid="3">
                                            <p:txEl>
                                              <p:pRg st="2" end="2"/>
                                            </p:txEl>
                                          </p:spTgt>
                                        </p:tgtEl>
                                      </p:cBhvr>
                                    </p:animEffect>
                                    <p:anim calcmode="lin" valueType="num">
                                      <p:cBhvr>
                                        <p:cTn id="2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654032"/>
          </a:xfrm>
        </p:spPr>
        <p:txBody>
          <a:bodyPr/>
          <a:lstStyle/>
          <a:p>
            <a:pPr algn="ctr"/>
            <a:r>
              <a:rPr lang="fr-FR" b="1" dirty="0" smtClean="0">
                <a:solidFill>
                  <a:schemeClr val="tx1"/>
                </a:solidFill>
              </a:rPr>
              <a:t>3-méthodologie directe</a:t>
            </a:r>
            <a:endParaRPr lang="fr-FR" b="1" dirty="0">
              <a:solidFill>
                <a:schemeClr val="tx1"/>
              </a:solidFill>
            </a:endParaRPr>
          </a:p>
        </p:txBody>
      </p:sp>
      <p:sp>
        <p:nvSpPr>
          <p:cNvPr id="3" name="Espace réservé du contenu 2"/>
          <p:cNvSpPr>
            <a:spLocks noGrp="1"/>
          </p:cNvSpPr>
          <p:nvPr>
            <p:ph sz="quarter" idx="1"/>
          </p:nvPr>
        </p:nvSpPr>
        <p:spPr>
          <a:xfrm>
            <a:off x="357158" y="1000108"/>
            <a:ext cx="8143932" cy="5143536"/>
          </a:xfrm>
        </p:spPr>
        <p:txBody>
          <a:bodyPr>
            <a:noAutofit/>
          </a:bodyPr>
          <a:lstStyle/>
          <a:p>
            <a:pPr algn="just"/>
            <a:r>
              <a:rPr lang="fr-FR" sz="2000" dirty="0" smtClean="0"/>
              <a:t>Cette méthodologie a pris sa naissance grâce au besoin de savoir communiquer.  </a:t>
            </a:r>
          </a:p>
          <a:p>
            <a:pPr algn="just"/>
            <a:r>
              <a:rPr lang="fr-FR" sz="2000" dirty="0" smtClean="0"/>
              <a:t>Le but principal de cette méthodologie était alors de perfectionner la production orale et écrite.</a:t>
            </a:r>
          </a:p>
          <a:p>
            <a:pPr algn="just"/>
            <a:r>
              <a:rPr lang="fr-FR" sz="2000" dirty="0" smtClean="0"/>
              <a:t>Cette méthodologie consistait à l’enseignement de la langue étrangère sans recours à la langue maternelle à savoir dès la première leçon.</a:t>
            </a:r>
          </a:p>
          <a:p>
            <a:pPr algn="just"/>
            <a:r>
              <a:rPr lang="fr-FR" sz="2000" dirty="0" smtClean="0"/>
              <a:t>Savoir utiliser la langue en situations réelles. Tout cela à l’aide de communication non-verbale, c’est-à-dire des gestes, mimique et les dessins ou images authentiques.</a:t>
            </a:r>
          </a:p>
          <a:p>
            <a:pPr algn="just"/>
            <a:r>
              <a:rPr lang="fr-FR" sz="2000" dirty="0" smtClean="0"/>
              <a:t>La grammaire est présentée sous forme inductive et implicite.</a:t>
            </a:r>
          </a:p>
          <a:p>
            <a:pPr algn="just"/>
            <a:r>
              <a:rPr lang="fr-FR" sz="2000" dirty="0" smtClean="0"/>
              <a:t> Pour cette méthodologie  ce sont les images qui servent de point de départ pour une compréhension directe, c’est-à-dire sans passer par la langue maternelle. </a:t>
            </a:r>
          </a:p>
          <a:p>
            <a:endParaRPr lang="fr-FR" sz="1600" dirty="0" smtClean="0"/>
          </a:p>
          <a:p>
            <a:endParaRPr lang="fr-FR" sz="1600" dirty="0" smtClean="0"/>
          </a:p>
          <a:p>
            <a:endParaRPr lang="fr-FR" sz="16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1000"/>
                                        <p:tgtEl>
                                          <p:spTgt spid="3">
                                            <p:txEl>
                                              <p:pRg st="1" end="1"/>
                                            </p:txEl>
                                          </p:spTgt>
                                        </p:tgtEl>
                                      </p:cBhvr>
                                    </p:animEffect>
                                    <p:anim calcmode="lin" valueType="num">
                                      <p:cBhvr>
                                        <p:cTn id="16"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1000"/>
                                        <p:tgtEl>
                                          <p:spTgt spid="3">
                                            <p:txEl>
                                              <p:pRg st="2" end="2"/>
                                            </p:txEl>
                                          </p:spTgt>
                                        </p:tgtEl>
                                      </p:cBhvr>
                                    </p:animEffect>
                                    <p:anim calcmode="lin" valueType="num">
                                      <p:cBhvr>
                                        <p:cTn id="2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fade">
                                      <p:cBhvr>
                                        <p:cTn id="31" dur="1000"/>
                                        <p:tgtEl>
                                          <p:spTgt spid="3">
                                            <p:txEl>
                                              <p:pRg st="3" end="3"/>
                                            </p:txEl>
                                          </p:spTgt>
                                        </p:tgtEl>
                                      </p:cBhvr>
                                    </p:animEffect>
                                    <p:anim calcmode="lin" valueType="num">
                                      <p:cBhvr>
                                        <p:cTn id="3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Effect transition="in" filter="fade">
                                      <p:cBhvr>
                                        <p:cTn id="39" dur="1000"/>
                                        <p:tgtEl>
                                          <p:spTgt spid="3">
                                            <p:txEl>
                                              <p:pRg st="4" end="4"/>
                                            </p:txEl>
                                          </p:spTgt>
                                        </p:tgtEl>
                                      </p:cBhvr>
                                    </p:animEffect>
                                    <p:anim calcmode="lin" valueType="num">
                                      <p:cBhvr>
                                        <p:cTn id="4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1"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7" presetClass="entr" presetSubtype="0" fill="hold" grpId="0" nodeType="click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Effect transition="in" filter="fade">
                                      <p:cBhvr>
                                        <p:cTn id="47" dur="1000"/>
                                        <p:tgtEl>
                                          <p:spTgt spid="3">
                                            <p:txEl>
                                              <p:pRg st="5" end="5"/>
                                            </p:txEl>
                                          </p:spTgt>
                                        </p:tgtEl>
                                      </p:cBhvr>
                                    </p:animEffect>
                                    <p:anim calcmode="lin" valueType="num">
                                      <p:cBhvr>
                                        <p:cTn id="4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9" dur="900" decel="100000" fill="hold"/>
                                        <p:tgtEl>
                                          <p:spTgt spid="3">
                                            <p:txEl>
                                              <p:pRg st="5" end="5"/>
                                            </p:txEl>
                                          </p:spTgt>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3">
                                            <p:txEl>
                                              <p:pRg st="5" end="5"/>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28596" y="285728"/>
            <a:ext cx="7467600" cy="857272"/>
          </a:xfrm>
        </p:spPr>
        <p:txBody>
          <a:bodyPr/>
          <a:lstStyle/>
          <a:p>
            <a:pPr algn="ctr"/>
            <a:r>
              <a:rPr lang="fr-FR" b="1" dirty="0" smtClean="0">
                <a:solidFill>
                  <a:schemeClr val="tx1"/>
                </a:solidFill>
              </a:rPr>
              <a:t>4- méthodologie active</a:t>
            </a:r>
            <a:endParaRPr lang="fr-FR" b="1" dirty="0">
              <a:solidFill>
                <a:schemeClr val="tx1"/>
              </a:solidFill>
            </a:endParaRPr>
          </a:p>
        </p:txBody>
      </p:sp>
      <p:sp>
        <p:nvSpPr>
          <p:cNvPr id="3" name="Espace réservé du contenu 2"/>
          <p:cNvSpPr>
            <a:spLocks noGrp="1"/>
          </p:cNvSpPr>
          <p:nvPr>
            <p:ph sz="quarter" idx="1"/>
          </p:nvPr>
        </p:nvSpPr>
        <p:spPr>
          <a:xfrm>
            <a:off x="457200" y="1357298"/>
            <a:ext cx="7467600" cy="5116654"/>
          </a:xfrm>
        </p:spPr>
        <p:txBody>
          <a:bodyPr>
            <a:normAutofit lnSpcReduction="10000"/>
          </a:bodyPr>
          <a:lstStyle/>
          <a:p>
            <a:pPr algn="just">
              <a:buNone/>
            </a:pPr>
            <a:endParaRPr lang="fr-FR" dirty="0" smtClean="0"/>
          </a:p>
          <a:p>
            <a:pPr algn="just"/>
            <a:r>
              <a:rPr lang="fr-FR" dirty="0" smtClean="0"/>
              <a:t>La méthodologie active sollicite l’activité de l’élève à travers l’image qui stimule sa motivation.</a:t>
            </a:r>
          </a:p>
          <a:p>
            <a:pPr algn="just"/>
            <a:r>
              <a:rPr lang="fr-FR" dirty="0" smtClean="0"/>
              <a:t>Ses caractéristiques principales étaient les suivantes : </a:t>
            </a:r>
          </a:p>
          <a:p>
            <a:pPr algn="just">
              <a:buNone/>
            </a:pPr>
            <a:r>
              <a:rPr lang="fr-FR" dirty="0" smtClean="0"/>
              <a:t>       Pour le vocabulaire , il était toujours enseigné à l’aide des images et dessins. </a:t>
            </a:r>
          </a:p>
          <a:p>
            <a:pPr algn="just">
              <a:buNone/>
            </a:pPr>
            <a:r>
              <a:rPr lang="fr-FR" dirty="0" smtClean="0"/>
              <a:t>       Pour la grammaire , on a préféré l’explication des phénomènes à l’apprentissage mécanique et par cœur. </a:t>
            </a:r>
          </a:p>
          <a:p>
            <a:pPr algn="just">
              <a:buNone/>
            </a:pPr>
            <a:r>
              <a:rPr lang="fr-FR" dirty="0" smtClean="0"/>
              <a:t>      Cette méthodologie a pris en compte pas seulement des besoins des élèves mais aussi leur motivation. </a:t>
            </a:r>
          </a:p>
          <a:p>
            <a:pPr algn="just"/>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anim calcmode="lin" valueType="num">
                                      <p:cBhvr>
                                        <p:cTn id="1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1000"/>
                                        <p:tgtEl>
                                          <p:spTgt spid="3">
                                            <p:txEl>
                                              <p:pRg st="3" end="3"/>
                                            </p:txEl>
                                          </p:spTgt>
                                        </p:tgtEl>
                                      </p:cBhvr>
                                    </p:animEffect>
                                    <p:anim calcmode="lin" valueType="num">
                                      <p:cBhvr>
                                        <p:cTn id="24"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Effect transition="in" filter="fade">
                                      <p:cBhvr>
                                        <p:cTn id="39" dur="1000"/>
                                        <p:tgtEl>
                                          <p:spTgt spid="3">
                                            <p:txEl>
                                              <p:pRg st="5" end="5"/>
                                            </p:txEl>
                                          </p:spTgt>
                                        </p:tgtEl>
                                      </p:cBhvr>
                                    </p:animEffect>
                                    <p:anim calcmode="lin" valueType="num">
                                      <p:cBhvr>
                                        <p:cTn id="4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1" dur="900" decel="100000" fill="hold"/>
                                        <p:tgtEl>
                                          <p:spTgt spid="3">
                                            <p:txEl>
                                              <p:pRg st="5" end="5"/>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3">
                                            <p:txEl>
                                              <p:pRg st="5" end="5"/>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pPr lvl="1" algn="ctr" rtl="0">
              <a:spcBef>
                <a:spcPct val="0"/>
              </a:spcBef>
            </a:pPr>
            <a:r>
              <a:rPr lang="fr-FR" sz="2400" b="1" dirty="0" smtClean="0"/>
              <a:t>5-Méthodologie structuro-globale audio-visuelle (SGAV)</a:t>
            </a:r>
            <a:br>
              <a:rPr lang="fr-FR" sz="2400" b="1" dirty="0" smtClean="0"/>
            </a:br>
            <a:endParaRPr lang="fr-FR" sz="3200" b="1" dirty="0"/>
          </a:p>
        </p:txBody>
      </p:sp>
      <p:sp>
        <p:nvSpPr>
          <p:cNvPr id="3" name="Espace réservé du contenu 2"/>
          <p:cNvSpPr>
            <a:spLocks noGrp="1"/>
          </p:cNvSpPr>
          <p:nvPr>
            <p:ph sz="quarter" idx="1"/>
          </p:nvPr>
        </p:nvSpPr>
        <p:spPr>
          <a:xfrm>
            <a:off x="428596" y="928670"/>
            <a:ext cx="8072494" cy="5330968"/>
          </a:xfrm>
        </p:spPr>
        <p:txBody>
          <a:bodyPr>
            <a:noAutofit/>
          </a:bodyPr>
          <a:lstStyle/>
          <a:p>
            <a:pPr algn="just"/>
            <a:r>
              <a:rPr lang="fr-FR" sz="1800" dirty="0" smtClean="0"/>
              <a:t>Cette méthodologie s’est constituée autour de l'intégration de l'image et du son dans le processus d’enseignement/ apprentissage d’une langue étrangère.</a:t>
            </a:r>
          </a:p>
          <a:p>
            <a:pPr algn="just"/>
            <a:r>
              <a:rPr lang="fr-FR" sz="1800" dirty="0" smtClean="0"/>
              <a:t>Les idées principales de cette méthodologie sont les suivantes : </a:t>
            </a:r>
          </a:p>
          <a:p>
            <a:pPr lvl="2">
              <a:buFont typeface="Wingdings" pitchFamily="2" charset="2"/>
              <a:buChar char="§"/>
            </a:pPr>
            <a:r>
              <a:rPr lang="fr-FR" sz="2000" dirty="0" smtClean="0"/>
              <a:t>Basée sur un dialogue de la vie quotidienne à l’aide des images et des sons </a:t>
            </a:r>
          </a:p>
          <a:p>
            <a:pPr lvl="2">
              <a:buFont typeface="Wingdings" pitchFamily="2" charset="2"/>
              <a:buChar char="§"/>
            </a:pPr>
            <a:r>
              <a:rPr lang="fr-FR" sz="2000" dirty="0" smtClean="0"/>
              <a:t>la grammaire est prise comme implicite et inductive </a:t>
            </a:r>
          </a:p>
          <a:p>
            <a:pPr lvl="2">
              <a:buFont typeface="Wingdings" pitchFamily="2" charset="2"/>
              <a:buChar char="§"/>
            </a:pPr>
            <a:r>
              <a:rPr lang="fr-FR" sz="2000" dirty="0" smtClean="0"/>
              <a:t>L’écrit est considéré comme un dérivé de l’oral</a:t>
            </a:r>
          </a:p>
          <a:p>
            <a:pPr lvl="2">
              <a:buFont typeface="Wingdings" pitchFamily="2" charset="2"/>
              <a:buChar char="§"/>
            </a:pPr>
            <a:r>
              <a:rPr lang="fr-FR" sz="2000" dirty="0" smtClean="0"/>
              <a:t> </a:t>
            </a:r>
            <a:r>
              <a:rPr lang="fr-FR" sz="2000" i="1" dirty="0" smtClean="0"/>
              <a:t>Priorité donnée à la langue parlée</a:t>
            </a:r>
          </a:p>
          <a:p>
            <a:pPr lvl="2">
              <a:buFont typeface="Wingdings" pitchFamily="2" charset="2"/>
              <a:buChar char="§"/>
            </a:pPr>
            <a:r>
              <a:rPr lang="fr-FR" sz="2000" dirty="0" smtClean="0"/>
              <a:t> Réemploi des structures en situation, par transposition</a:t>
            </a:r>
          </a:p>
          <a:p>
            <a:pPr lvl="2">
              <a:buFont typeface="Wingdings" pitchFamily="2" charset="2"/>
              <a:buChar char="§"/>
            </a:pPr>
            <a:r>
              <a:rPr lang="fr-FR" sz="2000" i="1" dirty="0" smtClean="0"/>
              <a:t>Le vocabulaire est limité aux mots les plus courants</a:t>
            </a:r>
            <a:endParaRPr lang="fr-FR" sz="2000" dirty="0" smtClean="0"/>
          </a:p>
          <a:p>
            <a:pPr algn="just"/>
            <a:r>
              <a:rPr lang="fr-FR" sz="1800" dirty="0" smtClean="0"/>
              <a:t>Avec la </a:t>
            </a:r>
            <a:r>
              <a:rPr lang="fr-FR" sz="1800" b="1" dirty="0" smtClean="0"/>
              <a:t>SGAV</a:t>
            </a:r>
            <a:r>
              <a:rPr lang="fr-FR" sz="1800" dirty="0" smtClean="0"/>
              <a:t>, les quatre capacités étaient visées (CO/CE/EO/EE), bien qu’on accordait la priorité à l’oral sur l’écrit.</a:t>
            </a:r>
          </a:p>
          <a:p>
            <a:pPr algn="just"/>
            <a:r>
              <a:rPr lang="fr-FR" sz="1800" dirty="0" smtClean="0"/>
              <a:t>Sur le plan de l’apprentissage, elle suivait la théorie de la Gestalt.</a:t>
            </a:r>
          </a:p>
          <a:p>
            <a:r>
              <a:rPr lang="fr-FR" sz="1800" dirty="0" smtClean="0"/>
              <a:t>Dans le cas des langues,  l’apprentissage passerait par l’oreille et la vue.</a:t>
            </a:r>
          </a:p>
          <a:p>
            <a:pPr>
              <a:buNone/>
            </a:pPr>
            <a:endParaRPr lang="fr-FR" sz="1800" dirty="0" smtClean="0"/>
          </a:p>
          <a:p>
            <a:endParaRPr lang="fr-FR" sz="1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1000"/>
                                        <p:tgtEl>
                                          <p:spTgt spid="3">
                                            <p:txEl>
                                              <p:pRg st="1" end="1"/>
                                            </p:txEl>
                                          </p:spTgt>
                                        </p:tgtEl>
                                      </p:cBhvr>
                                    </p:animEffect>
                                    <p:anim calcmode="lin" valueType="num">
                                      <p:cBhvr>
                                        <p:cTn id="16"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1000"/>
                                        <p:tgtEl>
                                          <p:spTgt spid="3">
                                            <p:txEl>
                                              <p:pRg st="3" end="3"/>
                                            </p:txEl>
                                          </p:spTgt>
                                        </p:tgtEl>
                                      </p:cBhvr>
                                    </p:animEffect>
                                    <p:anim calcmode="lin" valueType="num">
                                      <p:cBhvr>
                                        <p:cTn id="2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fade">
                                      <p:cBhvr>
                                        <p:cTn id="33" dur="1000"/>
                                        <p:tgtEl>
                                          <p:spTgt spid="3">
                                            <p:txEl>
                                              <p:pRg st="4" end="4"/>
                                            </p:txEl>
                                          </p:spTgt>
                                        </p:tgtEl>
                                      </p:cBhvr>
                                    </p:animEffect>
                                    <p:anim calcmode="lin" valueType="num">
                                      <p:cBhvr>
                                        <p:cTn id="34"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5"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par>
                                <p:cTn id="37" presetID="37" presetClass="entr" presetSubtype="0" fill="hold" grpId="0" nodeType="with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Effect transition="in" filter="fade">
                                      <p:cBhvr>
                                        <p:cTn id="39" dur="1000"/>
                                        <p:tgtEl>
                                          <p:spTgt spid="3">
                                            <p:txEl>
                                              <p:pRg st="5" end="5"/>
                                            </p:txEl>
                                          </p:spTgt>
                                        </p:tgtEl>
                                      </p:cBhvr>
                                    </p:animEffect>
                                    <p:anim calcmode="lin" valueType="num">
                                      <p:cBhvr>
                                        <p:cTn id="4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1" dur="900" decel="100000" fill="hold"/>
                                        <p:tgtEl>
                                          <p:spTgt spid="3">
                                            <p:txEl>
                                              <p:pRg st="5" end="5"/>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3">
                                            <p:txEl>
                                              <p:pRg st="5" end="5"/>
                                            </p:txEl>
                                          </p:spTgt>
                                        </p:tgtEl>
                                        <p:attrNameLst>
                                          <p:attrName>ppt_y</p:attrName>
                                        </p:attrNameLst>
                                      </p:cBhvr>
                                      <p:tavLst>
                                        <p:tav tm="0">
                                          <p:val>
                                            <p:strVal val="#ppt_y-.03"/>
                                          </p:val>
                                        </p:tav>
                                        <p:tav tm="100000">
                                          <p:val>
                                            <p:strVal val="#ppt_y"/>
                                          </p:val>
                                        </p:tav>
                                      </p:tavLst>
                                    </p:anim>
                                  </p:childTnLst>
                                </p:cTn>
                              </p:par>
                              <p:par>
                                <p:cTn id="43" presetID="37" presetClass="entr" presetSubtype="0" fill="hold" grpId="0" nodeType="withEffect">
                                  <p:stCondLst>
                                    <p:cond delay="0"/>
                                  </p:stCondLst>
                                  <p:childTnLst>
                                    <p:set>
                                      <p:cBhvr>
                                        <p:cTn id="44" dur="1" fill="hold">
                                          <p:stCondLst>
                                            <p:cond delay="0"/>
                                          </p:stCondLst>
                                        </p:cTn>
                                        <p:tgtEl>
                                          <p:spTgt spid="3">
                                            <p:txEl>
                                              <p:pRg st="6" end="6"/>
                                            </p:txEl>
                                          </p:spTgt>
                                        </p:tgtEl>
                                        <p:attrNameLst>
                                          <p:attrName>style.visibility</p:attrName>
                                        </p:attrNameLst>
                                      </p:cBhvr>
                                      <p:to>
                                        <p:strVal val="visible"/>
                                      </p:to>
                                    </p:set>
                                    <p:animEffect transition="in" filter="fade">
                                      <p:cBhvr>
                                        <p:cTn id="45" dur="1000"/>
                                        <p:tgtEl>
                                          <p:spTgt spid="3">
                                            <p:txEl>
                                              <p:pRg st="6" end="6"/>
                                            </p:txEl>
                                          </p:spTgt>
                                        </p:tgtEl>
                                      </p:cBhvr>
                                    </p:animEffect>
                                    <p:anim calcmode="lin" valueType="num">
                                      <p:cBhvr>
                                        <p:cTn id="46"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7" dur="900" decel="100000" fill="hold"/>
                                        <p:tgtEl>
                                          <p:spTgt spid="3">
                                            <p:txEl>
                                              <p:pRg st="6" end="6"/>
                                            </p:txEl>
                                          </p:spTgt>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3">
                                            <p:txEl>
                                              <p:pRg st="6" end="6"/>
                                            </p:txEl>
                                          </p:spTgt>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0"/>
                                  </p:stCondLst>
                                  <p:childTnLst>
                                    <p:set>
                                      <p:cBhvr>
                                        <p:cTn id="50" dur="1" fill="hold">
                                          <p:stCondLst>
                                            <p:cond delay="0"/>
                                          </p:stCondLst>
                                        </p:cTn>
                                        <p:tgtEl>
                                          <p:spTgt spid="3">
                                            <p:txEl>
                                              <p:pRg st="7" end="7"/>
                                            </p:txEl>
                                          </p:spTgt>
                                        </p:tgtEl>
                                        <p:attrNameLst>
                                          <p:attrName>style.visibility</p:attrName>
                                        </p:attrNameLst>
                                      </p:cBhvr>
                                      <p:to>
                                        <p:strVal val="visible"/>
                                      </p:to>
                                    </p:set>
                                    <p:animEffect transition="in" filter="fade">
                                      <p:cBhvr>
                                        <p:cTn id="51" dur="1000"/>
                                        <p:tgtEl>
                                          <p:spTgt spid="3">
                                            <p:txEl>
                                              <p:pRg st="7" end="7"/>
                                            </p:txEl>
                                          </p:spTgt>
                                        </p:tgtEl>
                                      </p:cBhvr>
                                    </p:animEffect>
                                    <p:anim calcmode="lin" valueType="num">
                                      <p:cBhvr>
                                        <p:cTn id="52"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3" dur="900" decel="100000" fill="hold"/>
                                        <p:tgtEl>
                                          <p:spTgt spid="3">
                                            <p:txEl>
                                              <p:pRg st="7" end="7"/>
                                            </p:txEl>
                                          </p:spTgt>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3">
                                            <p:txEl>
                                              <p:pRg st="7" end="7"/>
                                            </p:txEl>
                                          </p:spTgt>
                                        </p:tgtEl>
                                        <p:attrNameLst>
                                          <p:attrName>ppt_y</p:attrName>
                                        </p:attrNameLst>
                                      </p:cBhvr>
                                      <p:tavLst>
                                        <p:tav tm="0">
                                          <p:val>
                                            <p:strVal val="#ppt_y-.03"/>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37" presetClass="entr" presetSubtype="0" fill="hold" grpId="0" nodeType="clickEffect">
                                  <p:stCondLst>
                                    <p:cond delay="0"/>
                                  </p:stCondLst>
                                  <p:childTnLst>
                                    <p:set>
                                      <p:cBhvr>
                                        <p:cTn id="58" dur="1" fill="hold">
                                          <p:stCondLst>
                                            <p:cond delay="0"/>
                                          </p:stCondLst>
                                        </p:cTn>
                                        <p:tgtEl>
                                          <p:spTgt spid="3">
                                            <p:txEl>
                                              <p:pRg st="8" end="8"/>
                                            </p:txEl>
                                          </p:spTgt>
                                        </p:tgtEl>
                                        <p:attrNameLst>
                                          <p:attrName>style.visibility</p:attrName>
                                        </p:attrNameLst>
                                      </p:cBhvr>
                                      <p:to>
                                        <p:strVal val="visible"/>
                                      </p:to>
                                    </p:set>
                                    <p:animEffect transition="in" filter="fade">
                                      <p:cBhvr>
                                        <p:cTn id="59" dur="1000"/>
                                        <p:tgtEl>
                                          <p:spTgt spid="3">
                                            <p:txEl>
                                              <p:pRg st="8" end="8"/>
                                            </p:txEl>
                                          </p:spTgt>
                                        </p:tgtEl>
                                      </p:cBhvr>
                                    </p:animEffect>
                                    <p:anim calcmode="lin" valueType="num">
                                      <p:cBhvr>
                                        <p:cTn id="60"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1" dur="900" decel="100000" fill="hold"/>
                                        <p:tgtEl>
                                          <p:spTgt spid="3">
                                            <p:txEl>
                                              <p:pRg st="8" end="8"/>
                                            </p:txEl>
                                          </p:spTgt>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3">
                                            <p:txEl>
                                              <p:pRg st="8" end="8"/>
                                            </p:txEl>
                                          </p:spTgt>
                                        </p:tgtEl>
                                        <p:attrNameLst>
                                          <p:attrName>ppt_y</p:attrName>
                                        </p:attrNameLst>
                                      </p:cBhvr>
                                      <p:tavLst>
                                        <p:tav tm="0">
                                          <p:val>
                                            <p:strVal val="#ppt_y-.03"/>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37" presetClass="entr" presetSubtype="0" fill="hold" grpId="0" nodeType="clickEffect">
                                  <p:stCondLst>
                                    <p:cond delay="0"/>
                                  </p:stCondLst>
                                  <p:childTnLst>
                                    <p:set>
                                      <p:cBhvr>
                                        <p:cTn id="66" dur="1" fill="hold">
                                          <p:stCondLst>
                                            <p:cond delay="0"/>
                                          </p:stCondLst>
                                        </p:cTn>
                                        <p:tgtEl>
                                          <p:spTgt spid="3">
                                            <p:txEl>
                                              <p:pRg st="9" end="9"/>
                                            </p:txEl>
                                          </p:spTgt>
                                        </p:tgtEl>
                                        <p:attrNameLst>
                                          <p:attrName>style.visibility</p:attrName>
                                        </p:attrNameLst>
                                      </p:cBhvr>
                                      <p:to>
                                        <p:strVal val="visible"/>
                                      </p:to>
                                    </p:set>
                                    <p:animEffect transition="in" filter="fade">
                                      <p:cBhvr>
                                        <p:cTn id="67" dur="1000"/>
                                        <p:tgtEl>
                                          <p:spTgt spid="3">
                                            <p:txEl>
                                              <p:pRg st="9" end="9"/>
                                            </p:txEl>
                                          </p:spTgt>
                                        </p:tgtEl>
                                      </p:cBhvr>
                                    </p:animEffect>
                                    <p:anim calcmode="lin" valueType="num">
                                      <p:cBhvr>
                                        <p:cTn id="68"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69" dur="900" decel="100000" fill="hold"/>
                                        <p:tgtEl>
                                          <p:spTgt spid="3">
                                            <p:txEl>
                                              <p:pRg st="9" end="9"/>
                                            </p:txEl>
                                          </p:spTgt>
                                        </p:tgtEl>
                                        <p:attrNameLst>
                                          <p:attrName>ppt_y</p:attrName>
                                        </p:attrNameLst>
                                      </p:cBhvr>
                                      <p:tavLst>
                                        <p:tav tm="0">
                                          <p:val>
                                            <p:strVal val="#ppt_y+1"/>
                                          </p:val>
                                        </p:tav>
                                        <p:tav tm="100000">
                                          <p:val>
                                            <p:strVal val="#ppt_y-.03"/>
                                          </p:val>
                                        </p:tav>
                                      </p:tavLst>
                                    </p:anim>
                                    <p:anim calcmode="lin" valueType="num">
                                      <p:cBhvr>
                                        <p:cTn id="70" dur="100" accel="100000" fill="hold">
                                          <p:stCondLst>
                                            <p:cond delay="900"/>
                                          </p:stCondLst>
                                        </p:cTn>
                                        <p:tgtEl>
                                          <p:spTgt spid="3">
                                            <p:txEl>
                                              <p:pRg st="9" end="9"/>
                                            </p:txEl>
                                          </p:spTgt>
                                        </p:tgtEl>
                                        <p:attrNameLst>
                                          <p:attrName>ppt_y</p:attrName>
                                        </p:attrNameLst>
                                      </p:cBhvr>
                                      <p:tavLst>
                                        <p:tav tm="0">
                                          <p:val>
                                            <p:strVal val="#ppt_y-.03"/>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37" presetClass="entr" presetSubtype="0" fill="hold" grpId="0" nodeType="clickEffect">
                                  <p:stCondLst>
                                    <p:cond delay="0"/>
                                  </p:stCondLst>
                                  <p:childTnLst>
                                    <p:set>
                                      <p:cBhvr>
                                        <p:cTn id="74" dur="1" fill="hold">
                                          <p:stCondLst>
                                            <p:cond delay="0"/>
                                          </p:stCondLst>
                                        </p:cTn>
                                        <p:tgtEl>
                                          <p:spTgt spid="3">
                                            <p:txEl>
                                              <p:pRg st="10" end="10"/>
                                            </p:txEl>
                                          </p:spTgt>
                                        </p:tgtEl>
                                        <p:attrNameLst>
                                          <p:attrName>style.visibility</p:attrName>
                                        </p:attrNameLst>
                                      </p:cBhvr>
                                      <p:to>
                                        <p:strVal val="visible"/>
                                      </p:to>
                                    </p:set>
                                    <p:animEffect transition="in" filter="fade">
                                      <p:cBhvr>
                                        <p:cTn id="75" dur="1000"/>
                                        <p:tgtEl>
                                          <p:spTgt spid="3">
                                            <p:txEl>
                                              <p:pRg st="10" end="10"/>
                                            </p:txEl>
                                          </p:spTgt>
                                        </p:tgtEl>
                                      </p:cBhvr>
                                    </p:animEffect>
                                    <p:anim calcmode="lin" valueType="num">
                                      <p:cBhvr>
                                        <p:cTn id="76"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77" dur="900" decel="100000" fill="hold"/>
                                        <p:tgtEl>
                                          <p:spTgt spid="3">
                                            <p:txEl>
                                              <p:pRg st="10" end="10"/>
                                            </p:txEl>
                                          </p:spTgt>
                                        </p:tgtEl>
                                        <p:attrNameLst>
                                          <p:attrName>ppt_y</p:attrName>
                                        </p:attrNameLst>
                                      </p:cBhvr>
                                      <p:tavLst>
                                        <p:tav tm="0">
                                          <p:val>
                                            <p:strVal val="#ppt_y+1"/>
                                          </p:val>
                                        </p:tav>
                                        <p:tav tm="100000">
                                          <p:val>
                                            <p:strVal val="#ppt_y-.03"/>
                                          </p:val>
                                        </p:tav>
                                      </p:tavLst>
                                    </p:anim>
                                    <p:anim calcmode="lin" valueType="num">
                                      <p:cBhvr>
                                        <p:cTn id="78" dur="100" accel="100000" fill="hold">
                                          <p:stCondLst>
                                            <p:cond delay="900"/>
                                          </p:stCondLst>
                                        </p:cTn>
                                        <p:tgtEl>
                                          <p:spTgt spid="3">
                                            <p:txEl>
                                              <p:pRg st="10" end="1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b="1" dirty="0" smtClean="0">
                <a:solidFill>
                  <a:schemeClr val="tx1"/>
                </a:solidFill>
              </a:rPr>
              <a:t>6-L’approche communicative.</a:t>
            </a:r>
            <a:br>
              <a:rPr lang="fr-FR" b="1" dirty="0" smtClean="0">
                <a:solidFill>
                  <a:schemeClr val="tx1"/>
                </a:solidFill>
              </a:rPr>
            </a:br>
            <a:endParaRPr lang="fr-FR" b="1" dirty="0">
              <a:solidFill>
                <a:schemeClr val="tx1"/>
              </a:solidFill>
            </a:endParaRPr>
          </a:p>
        </p:txBody>
      </p:sp>
      <p:sp>
        <p:nvSpPr>
          <p:cNvPr id="3" name="Espace réservé du contenu 2"/>
          <p:cNvSpPr>
            <a:spLocks noGrp="1"/>
          </p:cNvSpPr>
          <p:nvPr>
            <p:ph sz="quarter" idx="1"/>
          </p:nvPr>
        </p:nvSpPr>
        <p:spPr>
          <a:xfrm>
            <a:off x="457200" y="1071546"/>
            <a:ext cx="7467600" cy="5357850"/>
          </a:xfrm>
        </p:spPr>
        <p:txBody>
          <a:bodyPr>
            <a:noAutofit/>
          </a:bodyPr>
          <a:lstStyle/>
          <a:p>
            <a:pPr algn="just"/>
            <a:r>
              <a:rPr lang="fr-FR" sz="1800" dirty="0" smtClean="0"/>
              <a:t>L’approche communicative a conduit à repenser la didactique des langues en la faisant reposer sur le principe selon lequel la langue est un outil de communication et d’interaction sociale.</a:t>
            </a:r>
          </a:p>
          <a:p>
            <a:pPr algn="just"/>
            <a:r>
              <a:rPr lang="fr-FR" sz="1800" dirty="0" smtClean="0"/>
              <a:t>les activités doivent être nombreuses et variées, favorisant l’expression libre et les échanges.</a:t>
            </a:r>
          </a:p>
          <a:p>
            <a:pPr algn="just"/>
            <a:r>
              <a:rPr lang="fr-FR" sz="1800" dirty="0" smtClean="0"/>
              <a:t>Les aspects linguistiques (sons, structures, lexique, etc.) constituent la compétence grammaticale qui ne serait en réalité qu’une des composantes d’une compétence plus globale: la compétence de communication.</a:t>
            </a:r>
          </a:p>
          <a:p>
            <a:pPr algn="just"/>
            <a:r>
              <a:rPr lang="fr-FR" sz="1800" dirty="0" smtClean="0"/>
              <a:t>Les manuels relevant de l’approche communicative sont élaborés à partir de tâches d’apprentissage communicatives, qui proposent des situations destinées à faciliter l’apprentissage. Les jeux de rôles, les simulations sont proposés dans l’ensemble des leçons, car ces activités permettent de s’exprimer dans des situations d’énonciation proches de la réalité. La langue est définie comme un instrument de communication : l’habileté à communiquer constitue donc le but de l’enseignement.</a:t>
            </a:r>
          </a:p>
          <a:p>
            <a:pPr algn="just"/>
            <a:r>
              <a:rPr lang="fr-FR" sz="1800" dirty="0" smtClean="0"/>
              <a:t>L’enseignement du code linguistique n’est pas exclu, mais il doit être considéré comme un moyen de maîtriser la communication.</a:t>
            </a:r>
          </a:p>
          <a:p>
            <a:pPr>
              <a:buNone/>
            </a:pPr>
            <a:endParaRPr lang="fr-FR"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1000"/>
                                        <p:tgtEl>
                                          <p:spTgt spid="3">
                                            <p:txEl>
                                              <p:pRg st="1" end="1"/>
                                            </p:txEl>
                                          </p:spTgt>
                                        </p:tgtEl>
                                      </p:cBhvr>
                                    </p:animEffect>
                                    <p:anim calcmode="lin" valueType="num">
                                      <p:cBhvr>
                                        <p:cTn id="16"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1000"/>
                                        <p:tgtEl>
                                          <p:spTgt spid="3">
                                            <p:txEl>
                                              <p:pRg st="2" end="2"/>
                                            </p:txEl>
                                          </p:spTgt>
                                        </p:tgtEl>
                                      </p:cBhvr>
                                    </p:animEffect>
                                    <p:anim calcmode="lin" valueType="num">
                                      <p:cBhvr>
                                        <p:cTn id="2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fade">
                                      <p:cBhvr>
                                        <p:cTn id="31" dur="1000"/>
                                        <p:tgtEl>
                                          <p:spTgt spid="3">
                                            <p:txEl>
                                              <p:pRg st="3" end="3"/>
                                            </p:txEl>
                                          </p:spTgt>
                                        </p:tgtEl>
                                      </p:cBhvr>
                                    </p:animEffect>
                                    <p:anim calcmode="lin" valueType="num">
                                      <p:cBhvr>
                                        <p:cTn id="3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Effect transition="in" filter="fade">
                                      <p:cBhvr>
                                        <p:cTn id="39" dur="1000"/>
                                        <p:tgtEl>
                                          <p:spTgt spid="3">
                                            <p:txEl>
                                              <p:pRg st="4" end="4"/>
                                            </p:txEl>
                                          </p:spTgt>
                                        </p:tgtEl>
                                      </p:cBhvr>
                                    </p:animEffect>
                                    <p:anim calcmode="lin" valueType="num">
                                      <p:cBhvr>
                                        <p:cTn id="4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1"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28596" y="-285776"/>
            <a:ext cx="7467600" cy="1143000"/>
          </a:xfrm>
        </p:spPr>
        <p:txBody>
          <a:bodyPr/>
          <a:lstStyle/>
          <a:p>
            <a:pPr algn="ctr"/>
            <a:r>
              <a:rPr lang="fr-FR" b="1" dirty="0" smtClean="0">
                <a:solidFill>
                  <a:schemeClr val="tx1"/>
                </a:solidFill>
              </a:rPr>
              <a:t>7- approche actionnelle</a:t>
            </a:r>
            <a:endParaRPr lang="fr-FR" b="1" dirty="0">
              <a:solidFill>
                <a:schemeClr val="tx1"/>
              </a:solidFill>
            </a:endParaRPr>
          </a:p>
        </p:txBody>
      </p:sp>
      <p:sp>
        <p:nvSpPr>
          <p:cNvPr id="3" name="Espace réservé du contenu 2"/>
          <p:cNvSpPr>
            <a:spLocks noGrp="1"/>
          </p:cNvSpPr>
          <p:nvPr>
            <p:ph sz="quarter" idx="1"/>
          </p:nvPr>
        </p:nvSpPr>
        <p:spPr>
          <a:xfrm>
            <a:off x="500034" y="857232"/>
            <a:ext cx="7467600" cy="5786478"/>
          </a:xfrm>
        </p:spPr>
        <p:txBody>
          <a:bodyPr>
            <a:normAutofit lnSpcReduction="10000"/>
          </a:bodyPr>
          <a:lstStyle/>
          <a:p>
            <a:pPr algn="just"/>
            <a:r>
              <a:rPr lang="fr-FR" sz="2200" dirty="0" smtClean="0"/>
              <a:t>Il s’agit de donner une nouvelle orientation à la méthodologie en vigueur actuellement et non de la remplacer.</a:t>
            </a:r>
          </a:p>
          <a:p>
            <a:pPr algn="just"/>
            <a:r>
              <a:rPr lang="fr-FR" sz="2200" dirty="0" smtClean="0"/>
              <a:t>Celle-ci propose de mettre l’accent sur les tâches à réaliser à l’intérieur d’un projet global. L’action doit susciter l’interaction qui stimule le développement des compétences réceptives et interactives.</a:t>
            </a:r>
            <a:endParaRPr lang="fr-FR" sz="2200" b="1" dirty="0" smtClean="0"/>
          </a:p>
          <a:p>
            <a:pPr algn="just"/>
            <a:r>
              <a:rPr lang="fr-FR" sz="2200" dirty="0" smtClean="0"/>
              <a:t>La perspective favorisée est de type actionnel en ce qu’elle considère avant tout l’apprenant d’une langue comme un acteur social ayant à accomplir des tâches.</a:t>
            </a:r>
          </a:p>
          <a:p>
            <a:pPr algn="just"/>
            <a:r>
              <a:rPr lang="fr-FR" sz="2200" dirty="0" smtClean="0"/>
              <a:t>les manuels doivent permettre d’enseigner les compétences générales de l’utilisateur de la langue, compétences décomposées en savoirs, savoir-faire, savoir-être et savoir-apprendre.</a:t>
            </a:r>
          </a:p>
          <a:p>
            <a:pPr algn="just"/>
            <a:r>
              <a:rPr lang="fr-FR" sz="2200" dirty="0" smtClean="0"/>
              <a:t>les manuels sont organisés pour l’application de la pédagogie de projet (une tâche d’apprentissage plus complexe.)</a:t>
            </a:r>
          </a:p>
          <a:p>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1000"/>
                                        <p:tgtEl>
                                          <p:spTgt spid="3">
                                            <p:txEl>
                                              <p:pRg st="1" end="1"/>
                                            </p:txEl>
                                          </p:spTgt>
                                        </p:tgtEl>
                                      </p:cBhvr>
                                    </p:animEffect>
                                    <p:anim calcmode="lin" valueType="num">
                                      <p:cBhvr>
                                        <p:cTn id="16"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1000"/>
                                        <p:tgtEl>
                                          <p:spTgt spid="3">
                                            <p:txEl>
                                              <p:pRg st="2" end="2"/>
                                            </p:txEl>
                                          </p:spTgt>
                                        </p:tgtEl>
                                      </p:cBhvr>
                                    </p:animEffect>
                                    <p:anim calcmode="lin" valueType="num">
                                      <p:cBhvr>
                                        <p:cTn id="2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fade">
                                      <p:cBhvr>
                                        <p:cTn id="31" dur="1000"/>
                                        <p:tgtEl>
                                          <p:spTgt spid="3">
                                            <p:txEl>
                                              <p:pRg st="3" end="3"/>
                                            </p:txEl>
                                          </p:spTgt>
                                        </p:tgtEl>
                                      </p:cBhvr>
                                    </p:animEffect>
                                    <p:anim calcmode="lin" valueType="num">
                                      <p:cBhvr>
                                        <p:cTn id="3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Effect transition="in" filter="fade">
                                      <p:cBhvr>
                                        <p:cTn id="39" dur="1000"/>
                                        <p:tgtEl>
                                          <p:spTgt spid="3">
                                            <p:txEl>
                                              <p:pRg st="4" end="4"/>
                                            </p:txEl>
                                          </p:spTgt>
                                        </p:tgtEl>
                                      </p:cBhvr>
                                    </p:animEffect>
                                    <p:anim calcmode="lin" valueType="num">
                                      <p:cBhvr>
                                        <p:cTn id="4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1"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00034" y="1428736"/>
            <a:ext cx="7467600" cy="1714512"/>
          </a:xfrm>
        </p:spPr>
        <p:txBody>
          <a:bodyPr>
            <a:normAutofit/>
          </a:bodyPr>
          <a:lstStyle/>
          <a:p>
            <a:pPr algn="ctr"/>
            <a:r>
              <a:rPr lang="fr-FR" sz="4800" b="1" dirty="0" smtClean="0">
                <a:solidFill>
                  <a:srgbClr val="FF0000"/>
                </a:solidFill>
              </a:rPr>
              <a:t>L’immersion</a:t>
            </a:r>
            <a:endParaRPr lang="fr-FR" sz="4800" b="1" dirty="0">
              <a:solidFill>
                <a:srgbClr val="FF0000"/>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796908"/>
          </a:xfrm>
        </p:spPr>
        <p:txBody>
          <a:bodyPr>
            <a:normAutofit/>
          </a:bodyPr>
          <a:lstStyle/>
          <a:p>
            <a:pPr algn="ctr"/>
            <a:r>
              <a:rPr lang="fr-FR" b="1" dirty="0" smtClean="0">
                <a:solidFill>
                  <a:srgbClr val="FF0000"/>
                </a:solidFill>
              </a:rPr>
              <a:t>Qu'est-ce que l'immersion? </a:t>
            </a:r>
            <a:endParaRPr lang="fr-FR" dirty="0">
              <a:solidFill>
                <a:srgbClr val="FF0000"/>
              </a:solidFill>
            </a:endParaRPr>
          </a:p>
        </p:txBody>
      </p:sp>
      <p:sp>
        <p:nvSpPr>
          <p:cNvPr id="3" name="Espace réservé du contenu 2"/>
          <p:cNvSpPr>
            <a:spLocks noGrp="1"/>
          </p:cNvSpPr>
          <p:nvPr>
            <p:ph sz="quarter" idx="1"/>
          </p:nvPr>
        </p:nvSpPr>
        <p:spPr>
          <a:xfrm>
            <a:off x="500034" y="1142984"/>
            <a:ext cx="7467600" cy="5286412"/>
          </a:xfrm>
        </p:spPr>
        <p:txBody>
          <a:bodyPr>
            <a:normAutofit/>
          </a:bodyPr>
          <a:lstStyle/>
          <a:p>
            <a:pPr algn="just">
              <a:buNone/>
            </a:pPr>
            <a:r>
              <a:rPr lang="fr-FR" b="1" dirty="0" smtClean="0"/>
              <a:t> </a:t>
            </a:r>
            <a:r>
              <a:rPr lang="fr-FR" dirty="0" smtClean="0"/>
              <a:t/>
            </a:r>
            <a:br>
              <a:rPr lang="fr-FR" dirty="0" smtClean="0"/>
            </a:br>
            <a:r>
              <a:rPr lang="fr-FR" sz="2600" dirty="0" smtClean="0"/>
              <a:t>     </a:t>
            </a:r>
            <a:r>
              <a:rPr lang="fr-FR" sz="2600" dirty="0" smtClean="0"/>
              <a:t>L'immersion </a:t>
            </a:r>
            <a:r>
              <a:rPr lang="fr-FR" sz="2600" dirty="0" smtClean="0"/>
              <a:t>consiste à plonger complètement un individu dans un milieu où il ne peut pas fonctionner de la même manière que dans son milieu d'origine. Il lui faudra donc trouver un mode de fonctionnement (culturel, communicatif, comportemental, linguistique) adapté à ce nouveau </a:t>
            </a:r>
            <a:r>
              <a:rPr lang="fr-FR" sz="2600" dirty="0" smtClean="0"/>
              <a:t>milieu. Il </a:t>
            </a:r>
            <a:r>
              <a:rPr lang="fr-FR" sz="2600" dirty="0" smtClean="0"/>
              <a:t>rencontrera de grandes difficultés s’il tente de continuer à fonctionner selon son mode normal, mais avec une autre langue.</a:t>
            </a:r>
            <a:endParaRPr lang="fr-FR" dirty="0" smtClean="0"/>
          </a:p>
          <a:p>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pPr algn="ctr"/>
            <a:r>
              <a:rPr lang="fr-FR" sz="2800" b="1" dirty="0" smtClean="0">
                <a:solidFill>
                  <a:srgbClr val="FF0000"/>
                </a:solidFill>
              </a:rPr>
              <a:t>Comment se réalise l’apprentissage de la langue  par immersion ?</a:t>
            </a:r>
            <a:endParaRPr lang="fr-FR" sz="2800" b="1" dirty="0">
              <a:solidFill>
                <a:srgbClr val="FF0000"/>
              </a:solidFill>
            </a:endParaRPr>
          </a:p>
        </p:txBody>
      </p:sp>
      <p:sp>
        <p:nvSpPr>
          <p:cNvPr id="3" name="Espace réservé du contenu 2"/>
          <p:cNvSpPr>
            <a:spLocks noGrp="1"/>
          </p:cNvSpPr>
          <p:nvPr>
            <p:ph sz="quarter" idx="1"/>
          </p:nvPr>
        </p:nvSpPr>
        <p:spPr/>
        <p:txBody>
          <a:bodyPr/>
          <a:lstStyle/>
          <a:p>
            <a:pPr algn="just">
              <a:buNone/>
            </a:pPr>
            <a:r>
              <a:rPr lang="fr-FR" dirty="0" smtClean="0"/>
              <a:t>			</a:t>
            </a:r>
          </a:p>
          <a:p>
            <a:pPr algn="just">
              <a:buNone/>
            </a:pPr>
            <a:r>
              <a:rPr lang="fr-FR" dirty="0" smtClean="0"/>
              <a:t>		</a:t>
            </a:r>
            <a:r>
              <a:rPr lang="fr-FR" sz="2800" dirty="0" smtClean="0"/>
              <a:t>L’enseignement immersif est basé sur le principe que l’acquisition de la langue est favorisée par des situations d’apprentissage significatives et interactives. L’élève apprend le français en l’utilisant dans des situations de communication réelles et dans des activités centrées sur l’accomplissement de tâches. </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1000"/>
                                        <p:tgtEl>
                                          <p:spTgt spid="3">
                                            <p:txEl>
                                              <p:pRg st="1" end="1"/>
                                            </p:txEl>
                                          </p:spTgt>
                                        </p:tgtEl>
                                      </p:cBhvr>
                                    </p:animEffect>
                                    <p:anim calcmode="lin" valueType="num">
                                      <p:cBhvr>
                                        <p:cTn id="16"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b="1" dirty="0" smtClean="0">
                <a:solidFill>
                  <a:srgbClr val="FF0000"/>
                </a:solidFill>
              </a:rPr>
              <a:t>les conditions de l'immersion </a:t>
            </a:r>
            <a:endParaRPr lang="fr-FR" dirty="0">
              <a:solidFill>
                <a:srgbClr val="FF0000"/>
              </a:solidFill>
            </a:endParaRPr>
          </a:p>
        </p:txBody>
      </p:sp>
      <p:sp>
        <p:nvSpPr>
          <p:cNvPr id="3" name="Espace réservé du contenu 2"/>
          <p:cNvSpPr>
            <a:spLocks noGrp="1"/>
          </p:cNvSpPr>
          <p:nvPr>
            <p:ph sz="quarter" idx="1"/>
          </p:nvPr>
        </p:nvSpPr>
        <p:spPr/>
        <p:txBody>
          <a:bodyPr>
            <a:normAutofit/>
          </a:bodyPr>
          <a:lstStyle/>
          <a:p>
            <a:pPr>
              <a:buNone/>
            </a:pPr>
            <a:endParaRPr lang="fr-FR" sz="2800" b="1" dirty="0" smtClean="0"/>
          </a:p>
          <a:p>
            <a:pPr>
              <a:buNone/>
            </a:pPr>
            <a:endParaRPr lang="fr-FR" sz="2800" dirty="0" smtClean="0"/>
          </a:p>
          <a:p>
            <a:pPr algn="just">
              <a:buNone/>
            </a:pPr>
            <a:r>
              <a:rPr lang="fr-FR" sz="2800" dirty="0" smtClean="0"/>
              <a:t>    Apprendre une langue en immersion ne revient pas simplement à suivre des cours plus intenses que ceux d'un cursus traditionnel. Il est donc impératif, afin de tirer tous les bienfaits de cette expérience </a:t>
            </a:r>
            <a:r>
              <a:rPr lang="fr-FR" sz="2800" dirty="0" smtClean="0"/>
              <a:t>de </a:t>
            </a:r>
            <a:r>
              <a:rPr lang="fr-FR" sz="2800" dirty="0" smtClean="0"/>
              <a:t>comprendre sa nature .</a:t>
            </a:r>
          </a:p>
          <a:p>
            <a:pPr>
              <a:buNone/>
            </a:pPr>
            <a:endParaRPr lang="fr-FR"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7158" y="0"/>
            <a:ext cx="7467600" cy="642934"/>
          </a:xfrm>
        </p:spPr>
        <p:txBody>
          <a:bodyPr/>
          <a:lstStyle/>
          <a:p>
            <a:pPr algn="ctr"/>
            <a:r>
              <a:rPr lang="fr-FR" b="1" dirty="0" smtClean="0"/>
              <a:t>Sommaire</a:t>
            </a:r>
            <a:endParaRPr lang="fr-FR" b="1" dirty="0"/>
          </a:p>
        </p:txBody>
      </p:sp>
      <p:sp>
        <p:nvSpPr>
          <p:cNvPr id="3" name="Espace réservé du contenu 2"/>
          <p:cNvSpPr>
            <a:spLocks noGrp="1"/>
          </p:cNvSpPr>
          <p:nvPr>
            <p:ph sz="quarter" idx="1"/>
          </p:nvPr>
        </p:nvSpPr>
        <p:spPr>
          <a:xfrm>
            <a:off x="500034" y="571480"/>
            <a:ext cx="7467600" cy="5715040"/>
          </a:xfrm>
        </p:spPr>
        <p:txBody>
          <a:bodyPr>
            <a:noAutofit/>
          </a:bodyPr>
          <a:lstStyle/>
          <a:p>
            <a:pPr>
              <a:buFont typeface="Wingdings" pitchFamily="2" charset="2"/>
              <a:buChar char="q"/>
            </a:pPr>
            <a:r>
              <a:rPr lang="fr-FR" sz="1600" b="1" dirty="0" smtClean="0"/>
              <a:t>Introduction</a:t>
            </a:r>
          </a:p>
          <a:p>
            <a:pPr>
              <a:buFont typeface="Wingdings" pitchFamily="2" charset="2"/>
              <a:buChar char="q"/>
            </a:pPr>
            <a:r>
              <a:rPr lang="fr-FR" sz="1600" b="1" dirty="0" smtClean="0"/>
              <a:t>L’évolution des méthodologies de l’enseignement du FLE</a:t>
            </a:r>
            <a:endParaRPr lang="fr-FR" sz="1600" dirty="0" smtClean="0"/>
          </a:p>
          <a:p>
            <a:pPr lvl="1"/>
            <a:r>
              <a:rPr lang="fr-FR" sz="1400" dirty="0" smtClean="0"/>
              <a:t>1-Méthodologie traditionnelle</a:t>
            </a:r>
          </a:p>
          <a:p>
            <a:pPr lvl="1"/>
            <a:r>
              <a:rPr lang="fr-FR" sz="1400" dirty="0" smtClean="0"/>
              <a:t>2- Méthodologie naturelle</a:t>
            </a:r>
          </a:p>
          <a:p>
            <a:pPr lvl="1"/>
            <a:r>
              <a:rPr lang="fr-FR" sz="1400" dirty="0" smtClean="0"/>
              <a:t>3- Méthodologie directe</a:t>
            </a:r>
          </a:p>
          <a:p>
            <a:pPr lvl="1"/>
            <a:r>
              <a:rPr lang="fr-FR" sz="1400" dirty="0" smtClean="0"/>
              <a:t>4-Méthodologie active</a:t>
            </a:r>
          </a:p>
          <a:p>
            <a:pPr lvl="1"/>
            <a:r>
              <a:rPr lang="fr-FR" sz="1400" dirty="0" smtClean="0"/>
              <a:t>5-Méthodologie structuro-globale audio-visuelle (SGAV)</a:t>
            </a:r>
          </a:p>
          <a:p>
            <a:pPr lvl="1"/>
            <a:r>
              <a:rPr lang="fr-FR" sz="1400" dirty="0" smtClean="0"/>
              <a:t>6-Approche communicative</a:t>
            </a:r>
          </a:p>
          <a:p>
            <a:pPr lvl="1"/>
            <a:r>
              <a:rPr lang="fr-FR" sz="1400" dirty="0" smtClean="0"/>
              <a:t>7-Approche actionnelle </a:t>
            </a:r>
          </a:p>
          <a:p>
            <a:pPr>
              <a:buFont typeface="Wingdings" pitchFamily="2" charset="2"/>
              <a:buChar char="q"/>
            </a:pPr>
            <a:r>
              <a:rPr lang="fr-FR" sz="1600" b="1" dirty="0" smtClean="0"/>
              <a:t>  l'immersion</a:t>
            </a:r>
          </a:p>
          <a:p>
            <a:pPr lvl="1">
              <a:buFont typeface="Wingdings" pitchFamily="2" charset="2"/>
              <a:buChar char="§"/>
            </a:pPr>
            <a:r>
              <a:rPr lang="fr-FR" sz="1400" dirty="0" smtClean="0"/>
              <a:t>1- Qu'est-ce que l'immersion?</a:t>
            </a:r>
          </a:p>
          <a:p>
            <a:pPr lvl="1">
              <a:buFont typeface="Wingdings" pitchFamily="2" charset="2"/>
              <a:buChar char="§"/>
            </a:pPr>
            <a:r>
              <a:rPr lang="fr-FR" sz="1400" dirty="0" smtClean="0"/>
              <a:t>2-Conditions de l’immersion</a:t>
            </a:r>
          </a:p>
          <a:p>
            <a:pPr lvl="1">
              <a:buFont typeface="Wingdings" pitchFamily="2" charset="2"/>
              <a:buChar char="§"/>
            </a:pPr>
            <a:r>
              <a:rPr lang="fr-FR" sz="1400" dirty="0" smtClean="0"/>
              <a:t>3-Stratégies de l’immersion</a:t>
            </a:r>
          </a:p>
          <a:p>
            <a:pPr>
              <a:buFont typeface="Wingdings" pitchFamily="2" charset="2"/>
              <a:buChar char="q"/>
            </a:pPr>
            <a:r>
              <a:rPr lang="fr-FR" sz="1600" b="1" dirty="0" smtClean="0"/>
              <a:t>L’oral à l’école primaire</a:t>
            </a:r>
          </a:p>
          <a:p>
            <a:pPr lvl="1">
              <a:buFont typeface="Arial" pitchFamily="34" charset="0"/>
              <a:buChar char="•"/>
            </a:pPr>
            <a:r>
              <a:rPr lang="fr-FR" sz="1400" dirty="0" smtClean="0"/>
              <a:t>Les compétences visées.</a:t>
            </a:r>
          </a:p>
          <a:p>
            <a:pPr lvl="1">
              <a:buFont typeface="Arial" pitchFamily="34" charset="0"/>
              <a:buChar char="•"/>
            </a:pPr>
            <a:r>
              <a:rPr lang="fr-FR" sz="1400" dirty="0" smtClean="0"/>
              <a:t>Pourquoi enseigne- t- on l’oral à l’école primaire?</a:t>
            </a:r>
          </a:p>
          <a:p>
            <a:pPr lvl="1">
              <a:buFont typeface="Arial" pitchFamily="34" charset="0"/>
              <a:buChar char="•"/>
            </a:pPr>
            <a:r>
              <a:rPr lang="fr-FR" sz="1400" dirty="0" smtClean="0"/>
              <a:t>Place de  l’expression orale.</a:t>
            </a:r>
          </a:p>
          <a:p>
            <a:pPr lvl="1">
              <a:buFont typeface="Arial" pitchFamily="34" charset="0"/>
              <a:buChar char="•"/>
            </a:pPr>
            <a:r>
              <a:rPr lang="fr-FR" sz="1400" dirty="0" smtClean="0"/>
              <a:t>Communication en classe: Modèle « LASWEL » </a:t>
            </a:r>
          </a:p>
          <a:p>
            <a:pPr lvl="1">
              <a:buFont typeface="Arial" pitchFamily="34" charset="0"/>
              <a:buChar char="•"/>
            </a:pPr>
            <a:r>
              <a:rPr lang="fr-FR" sz="1400" dirty="0" smtClean="0"/>
              <a:t>Recensement des difficultés et des obstacles  </a:t>
            </a:r>
            <a:r>
              <a:rPr lang="fr-FR" sz="1400" dirty="0" smtClean="0"/>
              <a:t>relatifs </a:t>
            </a:r>
            <a:r>
              <a:rPr lang="fr-FR" sz="1400" dirty="0" smtClean="0"/>
              <a:t>à l’oral.</a:t>
            </a:r>
          </a:p>
          <a:p>
            <a:pPr lvl="1">
              <a:buFont typeface="Arial" pitchFamily="34" charset="0"/>
              <a:buChar char="•"/>
            </a:pPr>
            <a:r>
              <a:rPr lang="fr-FR" sz="1400" dirty="0" smtClean="0"/>
              <a:t>Quelques pistes de </a:t>
            </a:r>
            <a:r>
              <a:rPr lang="fr-FR" sz="1400" dirty="0" err="1" smtClean="0"/>
              <a:t>remédiation</a:t>
            </a:r>
            <a:r>
              <a:rPr lang="fr-FR" sz="1400" dirty="0" smtClean="0"/>
              <a:t>. </a:t>
            </a:r>
          </a:p>
          <a:p>
            <a:pPr lvl="1">
              <a:buFont typeface="Arial" pitchFamily="34" charset="0"/>
              <a:buChar char="•"/>
            </a:pPr>
            <a:r>
              <a:rPr lang="fr-FR" sz="1400" dirty="0" smtClean="0"/>
              <a:t>Grille d’évaluation de l’expression orale.</a:t>
            </a:r>
            <a:endParaRPr lang="fr-FR" sz="1600" dirty="0" smtClean="0"/>
          </a:p>
          <a:p>
            <a:pPr>
              <a:buNone/>
            </a:pPr>
            <a:endParaRPr lang="fr-FR" sz="16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1000"/>
                                        <p:tgtEl>
                                          <p:spTgt spid="3">
                                            <p:txEl>
                                              <p:pRg st="1" end="1"/>
                                            </p:txEl>
                                          </p:spTgt>
                                        </p:tgtEl>
                                      </p:cBhvr>
                                    </p:animEffect>
                                    <p:anim calcmode="lin" valueType="num">
                                      <p:cBhvr>
                                        <p:cTn id="16"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1000"/>
                                        <p:tgtEl>
                                          <p:spTgt spid="3">
                                            <p:txEl>
                                              <p:pRg st="3" end="3"/>
                                            </p:txEl>
                                          </p:spTgt>
                                        </p:tgtEl>
                                      </p:cBhvr>
                                    </p:animEffect>
                                    <p:anim calcmode="lin" valueType="num">
                                      <p:cBhvr>
                                        <p:cTn id="2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fade">
                                      <p:cBhvr>
                                        <p:cTn id="33" dur="1000"/>
                                        <p:tgtEl>
                                          <p:spTgt spid="3">
                                            <p:txEl>
                                              <p:pRg st="4" end="4"/>
                                            </p:txEl>
                                          </p:spTgt>
                                        </p:tgtEl>
                                      </p:cBhvr>
                                    </p:animEffect>
                                    <p:anim calcmode="lin" valueType="num">
                                      <p:cBhvr>
                                        <p:cTn id="34"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5"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par>
                                <p:cTn id="37" presetID="37" presetClass="entr" presetSubtype="0" fill="hold" grpId="0" nodeType="with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Effect transition="in" filter="fade">
                                      <p:cBhvr>
                                        <p:cTn id="39" dur="1000"/>
                                        <p:tgtEl>
                                          <p:spTgt spid="3">
                                            <p:txEl>
                                              <p:pRg st="5" end="5"/>
                                            </p:txEl>
                                          </p:spTgt>
                                        </p:tgtEl>
                                      </p:cBhvr>
                                    </p:animEffect>
                                    <p:anim calcmode="lin" valueType="num">
                                      <p:cBhvr>
                                        <p:cTn id="4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1" dur="900" decel="100000" fill="hold"/>
                                        <p:tgtEl>
                                          <p:spTgt spid="3">
                                            <p:txEl>
                                              <p:pRg st="5" end="5"/>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3">
                                            <p:txEl>
                                              <p:pRg st="5" end="5"/>
                                            </p:txEl>
                                          </p:spTgt>
                                        </p:tgtEl>
                                        <p:attrNameLst>
                                          <p:attrName>ppt_y</p:attrName>
                                        </p:attrNameLst>
                                      </p:cBhvr>
                                      <p:tavLst>
                                        <p:tav tm="0">
                                          <p:val>
                                            <p:strVal val="#ppt_y-.03"/>
                                          </p:val>
                                        </p:tav>
                                        <p:tav tm="100000">
                                          <p:val>
                                            <p:strVal val="#ppt_y"/>
                                          </p:val>
                                        </p:tav>
                                      </p:tavLst>
                                    </p:anim>
                                  </p:childTnLst>
                                </p:cTn>
                              </p:par>
                              <p:par>
                                <p:cTn id="43" presetID="37" presetClass="entr" presetSubtype="0" fill="hold" grpId="0" nodeType="withEffect">
                                  <p:stCondLst>
                                    <p:cond delay="0"/>
                                  </p:stCondLst>
                                  <p:childTnLst>
                                    <p:set>
                                      <p:cBhvr>
                                        <p:cTn id="44" dur="1" fill="hold">
                                          <p:stCondLst>
                                            <p:cond delay="0"/>
                                          </p:stCondLst>
                                        </p:cTn>
                                        <p:tgtEl>
                                          <p:spTgt spid="3">
                                            <p:txEl>
                                              <p:pRg st="6" end="6"/>
                                            </p:txEl>
                                          </p:spTgt>
                                        </p:tgtEl>
                                        <p:attrNameLst>
                                          <p:attrName>style.visibility</p:attrName>
                                        </p:attrNameLst>
                                      </p:cBhvr>
                                      <p:to>
                                        <p:strVal val="visible"/>
                                      </p:to>
                                    </p:set>
                                    <p:animEffect transition="in" filter="fade">
                                      <p:cBhvr>
                                        <p:cTn id="45" dur="1000"/>
                                        <p:tgtEl>
                                          <p:spTgt spid="3">
                                            <p:txEl>
                                              <p:pRg st="6" end="6"/>
                                            </p:txEl>
                                          </p:spTgt>
                                        </p:tgtEl>
                                      </p:cBhvr>
                                    </p:animEffect>
                                    <p:anim calcmode="lin" valueType="num">
                                      <p:cBhvr>
                                        <p:cTn id="46"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7" dur="900" decel="100000" fill="hold"/>
                                        <p:tgtEl>
                                          <p:spTgt spid="3">
                                            <p:txEl>
                                              <p:pRg st="6" end="6"/>
                                            </p:txEl>
                                          </p:spTgt>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3">
                                            <p:txEl>
                                              <p:pRg st="6" end="6"/>
                                            </p:txEl>
                                          </p:spTgt>
                                        </p:tgtEl>
                                        <p:attrNameLst>
                                          <p:attrName>ppt_y</p:attrName>
                                        </p:attrNameLst>
                                      </p:cBhvr>
                                      <p:tavLst>
                                        <p:tav tm="0">
                                          <p:val>
                                            <p:strVal val="#ppt_y-.03"/>
                                          </p:val>
                                        </p:tav>
                                        <p:tav tm="100000">
                                          <p:val>
                                            <p:strVal val="#ppt_y"/>
                                          </p:val>
                                        </p:tav>
                                      </p:tavLst>
                                    </p:anim>
                                  </p:childTnLst>
                                </p:cTn>
                              </p:par>
                              <p:par>
                                <p:cTn id="49" presetID="37" presetClass="entr" presetSubtype="0" fill="hold" grpId="0" nodeType="withEffect">
                                  <p:stCondLst>
                                    <p:cond delay="0"/>
                                  </p:stCondLst>
                                  <p:childTnLst>
                                    <p:set>
                                      <p:cBhvr>
                                        <p:cTn id="50" dur="1" fill="hold">
                                          <p:stCondLst>
                                            <p:cond delay="0"/>
                                          </p:stCondLst>
                                        </p:cTn>
                                        <p:tgtEl>
                                          <p:spTgt spid="3">
                                            <p:txEl>
                                              <p:pRg st="7" end="7"/>
                                            </p:txEl>
                                          </p:spTgt>
                                        </p:tgtEl>
                                        <p:attrNameLst>
                                          <p:attrName>style.visibility</p:attrName>
                                        </p:attrNameLst>
                                      </p:cBhvr>
                                      <p:to>
                                        <p:strVal val="visible"/>
                                      </p:to>
                                    </p:set>
                                    <p:animEffect transition="in" filter="fade">
                                      <p:cBhvr>
                                        <p:cTn id="51" dur="1000"/>
                                        <p:tgtEl>
                                          <p:spTgt spid="3">
                                            <p:txEl>
                                              <p:pRg st="7" end="7"/>
                                            </p:txEl>
                                          </p:spTgt>
                                        </p:tgtEl>
                                      </p:cBhvr>
                                    </p:animEffect>
                                    <p:anim calcmode="lin" valueType="num">
                                      <p:cBhvr>
                                        <p:cTn id="52"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3" dur="900" decel="100000" fill="hold"/>
                                        <p:tgtEl>
                                          <p:spTgt spid="3">
                                            <p:txEl>
                                              <p:pRg st="7" end="7"/>
                                            </p:txEl>
                                          </p:spTgt>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3">
                                            <p:txEl>
                                              <p:pRg st="7" end="7"/>
                                            </p:txEl>
                                          </p:spTgt>
                                        </p:tgtEl>
                                        <p:attrNameLst>
                                          <p:attrName>ppt_y</p:attrName>
                                        </p:attrNameLst>
                                      </p:cBhvr>
                                      <p:tavLst>
                                        <p:tav tm="0">
                                          <p:val>
                                            <p:strVal val="#ppt_y-.03"/>
                                          </p:val>
                                        </p:tav>
                                        <p:tav tm="100000">
                                          <p:val>
                                            <p:strVal val="#ppt_y"/>
                                          </p:val>
                                        </p:tav>
                                      </p:tavLst>
                                    </p:anim>
                                  </p:childTnLst>
                                </p:cTn>
                              </p:par>
                              <p:par>
                                <p:cTn id="55" presetID="37" presetClass="entr" presetSubtype="0" fill="hold" grpId="0" nodeType="withEffect">
                                  <p:stCondLst>
                                    <p:cond delay="0"/>
                                  </p:stCondLst>
                                  <p:childTnLst>
                                    <p:set>
                                      <p:cBhvr>
                                        <p:cTn id="56" dur="1" fill="hold">
                                          <p:stCondLst>
                                            <p:cond delay="0"/>
                                          </p:stCondLst>
                                        </p:cTn>
                                        <p:tgtEl>
                                          <p:spTgt spid="3">
                                            <p:txEl>
                                              <p:pRg st="8" end="8"/>
                                            </p:txEl>
                                          </p:spTgt>
                                        </p:tgtEl>
                                        <p:attrNameLst>
                                          <p:attrName>style.visibility</p:attrName>
                                        </p:attrNameLst>
                                      </p:cBhvr>
                                      <p:to>
                                        <p:strVal val="visible"/>
                                      </p:to>
                                    </p:set>
                                    <p:animEffect transition="in" filter="fade">
                                      <p:cBhvr>
                                        <p:cTn id="57" dur="1000"/>
                                        <p:tgtEl>
                                          <p:spTgt spid="3">
                                            <p:txEl>
                                              <p:pRg st="8" end="8"/>
                                            </p:txEl>
                                          </p:spTgt>
                                        </p:tgtEl>
                                      </p:cBhvr>
                                    </p:animEffect>
                                    <p:anim calcmode="lin" valueType="num">
                                      <p:cBhvr>
                                        <p:cTn id="58"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9" dur="900" decel="100000" fill="hold"/>
                                        <p:tgtEl>
                                          <p:spTgt spid="3">
                                            <p:txEl>
                                              <p:pRg st="8" end="8"/>
                                            </p:txEl>
                                          </p:spTgt>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3">
                                            <p:txEl>
                                              <p:pRg st="8" end="8"/>
                                            </p:txEl>
                                          </p:spTgt>
                                        </p:tgtEl>
                                        <p:attrNameLst>
                                          <p:attrName>ppt_y</p:attrName>
                                        </p:attrNameLst>
                                      </p:cBhvr>
                                      <p:tavLst>
                                        <p:tav tm="0">
                                          <p:val>
                                            <p:strVal val="#ppt_y-.03"/>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37" presetClass="entr" presetSubtype="0" fill="hold" grpId="0" nodeType="clickEffect">
                                  <p:stCondLst>
                                    <p:cond delay="0"/>
                                  </p:stCondLst>
                                  <p:childTnLst>
                                    <p:set>
                                      <p:cBhvr>
                                        <p:cTn id="64" dur="1" fill="hold">
                                          <p:stCondLst>
                                            <p:cond delay="0"/>
                                          </p:stCondLst>
                                        </p:cTn>
                                        <p:tgtEl>
                                          <p:spTgt spid="3">
                                            <p:txEl>
                                              <p:pRg st="9" end="9"/>
                                            </p:txEl>
                                          </p:spTgt>
                                        </p:tgtEl>
                                        <p:attrNameLst>
                                          <p:attrName>style.visibility</p:attrName>
                                        </p:attrNameLst>
                                      </p:cBhvr>
                                      <p:to>
                                        <p:strVal val="visible"/>
                                      </p:to>
                                    </p:set>
                                    <p:animEffect transition="in" filter="fade">
                                      <p:cBhvr>
                                        <p:cTn id="65" dur="1000"/>
                                        <p:tgtEl>
                                          <p:spTgt spid="3">
                                            <p:txEl>
                                              <p:pRg st="9" end="9"/>
                                            </p:txEl>
                                          </p:spTgt>
                                        </p:tgtEl>
                                      </p:cBhvr>
                                    </p:animEffect>
                                    <p:anim calcmode="lin" valueType="num">
                                      <p:cBhvr>
                                        <p:cTn id="66"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67" dur="900" decel="100000" fill="hold"/>
                                        <p:tgtEl>
                                          <p:spTgt spid="3">
                                            <p:txEl>
                                              <p:pRg st="9" end="9"/>
                                            </p:txEl>
                                          </p:spTgt>
                                        </p:tgtEl>
                                        <p:attrNameLst>
                                          <p:attrName>ppt_y</p:attrName>
                                        </p:attrNameLst>
                                      </p:cBhvr>
                                      <p:tavLst>
                                        <p:tav tm="0">
                                          <p:val>
                                            <p:strVal val="#ppt_y+1"/>
                                          </p:val>
                                        </p:tav>
                                        <p:tav tm="100000">
                                          <p:val>
                                            <p:strVal val="#ppt_y-.03"/>
                                          </p:val>
                                        </p:tav>
                                      </p:tavLst>
                                    </p:anim>
                                    <p:anim calcmode="lin" valueType="num">
                                      <p:cBhvr>
                                        <p:cTn id="68" dur="100" accel="100000" fill="hold">
                                          <p:stCondLst>
                                            <p:cond delay="900"/>
                                          </p:stCondLst>
                                        </p:cTn>
                                        <p:tgtEl>
                                          <p:spTgt spid="3">
                                            <p:txEl>
                                              <p:pRg st="9" end="9"/>
                                            </p:txEl>
                                          </p:spTgt>
                                        </p:tgtEl>
                                        <p:attrNameLst>
                                          <p:attrName>ppt_y</p:attrName>
                                        </p:attrNameLst>
                                      </p:cBhvr>
                                      <p:tavLst>
                                        <p:tav tm="0">
                                          <p:val>
                                            <p:strVal val="#ppt_y-.03"/>
                                          </p:val>
                                        </p:tav>
                                        <p:tav tm="100000">
                                          <p:val>
                                            <p:strVal val="#ppt_y"/>
                                          </p:val>
                                        </p:tav>
                                      </p:tavLst>
                                    </p:anim>
                                  </p:childTnLst>
                                </p:cTn>
                              </p:par>
                              <p:par>
                                <p:cTn id="69" presetID="37" presetClass="entr" presetSubtype="0" fill="hold" grpId="0" nodeType="withEffect">
                                  <p:stCondLst>
                                    <p:cond delay="0"/>
                                  </p:stCondLst>
                                  <p:childTnLst>
                                    <p:set>
                                      <p:cBhvr>
                                        <p:cTn id="70" dur="1" fill="hold">
                                          <p:stCondLst>
                                            <p:cond delay="0"/>
                                          </p:stCondLst>
                                        </p:cTn>
                                        <p:tgtEl>
                                          <p:spTgt spid="3">
                                            <p:txEl>
                                              <p:pRg st="10" end="10"/>
                                            </p:txEl>
                                          </p:spTgt>
                                        </p:tgtEl>
                                        <p:attrNameLst>
                                          <p:attrName>style.visibility</p:attrName>
                                        </p:attrNameLst>
                                      </p:cBhvr>
                                      <p:to>
                                        <p:strVal val="visible"/>
                                      </p:to>
                                    </p:set>
                                    <p:animEffect transition="in" filter="fade">
                                      <p:cBhvr>
                                        <p:cTn id="71" dur="1000"/>
                                        <p:tgtEl>
                                          <p:spTgt spid="3">
                                            <p:txEl>
                                              <p:pRg st="10" end="10"/>
                                            </p:txEl>
                                          </p:spTgt>
                                        </p:tgtEl>
                                      </p:cBhvr>
                                    </p:animEffect>
                                    <p:anim calcmode="lin" valueType="num">
                                      <p:cBhvr>
                                        <p:cTn id="72"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73" dur="900" decel="100000" fill="hold"/>
                                        <p:tgtEl>
                                          <p:spTgt spid="3">
                                            <p:txEl>
                                              <p:pRg st="10" end="10"/>
                                            </p:txEl>
                                          </p:spTgt>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3">
                                            <p:txEl>
                                              <p:pRg st="10" end="10"/>
                                            </p:txEl>
                                          </p:spTgt>
                                        </p:tgtEl>
                                        <p:attrNameLst>
                                          <p:attrName>ppt_y</p:attrName>
                                        </p:attrNameLst>
                                      </p:cBhvr>
                                      <p:tavLst>
                                        <p:tav tm="0">
                                          <p:val>
                                            <p:strVal val="#ppt_y-.03"/>
                                          </p:val>
                                        </p:tav>
                                        <p:tav tm="100000">
                                          <p:val>
                                            <p:strVal val="#ppt_y"/>
                                          </p:val>
                                        </p:tav>
                                      </p:tavLst>
                                    </p:anim>
                                  </p:childTnLst>
                                </p:cTn>
                              </p:par>
                              <p:par>
                                <p:cTn id="75" presetID="37" presetClass="entr" presetSubtype="0" fill="hold" grpId="0" nodeType="withEffect">
                                  <p:stCondLst>
                                    <p:cond delay="0"/>
                                  </p:stCondLst>
                                  <p:childTnLst>
                                    <p:set>
                                      <p:cBhvr>
                                        <p:cTn id="76" dur="1" fill="hold">
                                          <p:stCondLst>
                                            <p:cond delay="0"/>
                                          </p:stCondLst>
                                        </p:cTn>
                                        <p:tgtEl>
                                          <p:spTgt spid="3">
                                            <p:txEl>
                                              <p:pRg st="11" end="11"/>
                                            </p:txEl>
                                          </p:spTgt>
                                        </p:tgtEl>
                                        <p:attrNameLst>
                                          <p:attrName>style.visibility</p:attrName>
                                        </p:attrNameLst>
                                      </p:cBhvr>
                                      <p:to>
                                        <p:strVal val="visible"/>
                                      </p:to>
                                    </p:set>
                                    <p:animEffect transition="in" filter="fade">
                                      <p:cBhvr>
                                        <p:cTn id="77" dur="1000"/>
                                        <p:tgtEl>
                                          <p:spTgt spid="3">
                                            <p:txEl>
                                              <p:pRg st="11" end="11"/>
                                            </p:txEl>
                                          </p:spTgt>
                                        </p:tgtEl>
                                      </p:cBhvr>
                                    </p:animEffect>
                                    <p:anim calcmode="lin" valueType="num">
                                      <p:cBhvr>
                                        <p:cTn id="78"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79" dur="900" decel="100000" fill="hold"/>
                                        <p:tgtEl>
                                          <p:spTgt spid="3">
                                            <p:txEl>
                                              <p:pRg st="11" end="11"/>
                                            </p:txEl>
                                          </p:spTgt>
                                        </p:tgtEl>
                                        <p:attrNameLst>
                                          <p:attrName>ppt_y</p:attrName>
                                        </p:attrNameLst>
                                      </p:cBhvr>
                                      <p:tavLst>
                                        <p:tav tm="0">
                                          <p:val>
                                            <p:strVal val="#ppt_y+1"/>
                                          </p:val>
                                        </p:tav>
                                        <p:tav tm="100000">
                                          <p:val>
                                            <p:strVal val="#ppt_y-.03"/>
                                          </p:val>
                                        </p:tav>
                                      </p:tavLst>
                                    </p:anim>
                                    <p:anim calcmode="lin" valueType="num">
                                      <p:cBhvr>
                                        <p:cTn id="80" dur="100" accel="100000" fill="hold">
                                          <p:stCondLst>
                                            <p:cond delay="900"/>
                                          </p:stCondLst>
                                        </p:cTn>
                                        <p:tgtEl>
                                          <p:spTgt spid="3">
                                            <p:txEl>
                                              <p:pRg st="11" end="11"/>
                                            </p:txEl>
                                          </p:spTgt>
                                        </p:tgtEl>
                                        <p:attrNameLst>
                                          <p:attrName>ppt_y</p:attrName>
                                        </p:attrNameLst>
                                      </p:cBhvr>
                                      <p:tavLst>
                                        <p:tav tm="0">
                                          <p:val>
                                            <p:strVal val="#ppt_y-.03"/>
                                          </p:val>
                                        </p:tav>
                                        <p:tav tm="100000">
                                          <p:val>
                                            <p:strVal val="#ppt_y"/>
                                          </p:val>
                                        </p:tav>
                                      </p:tavLst>
                                    </p:anim>
                                  </p:childTnLst>
                                </p:cTn>
                              </p:par>
                              <p:par>
                                <p:cTn id="81" presetID="37" presetClass="entr" presetSubtype="0" fill="hold" grpId="0" nodeType="withEffect">
                                  <p:stCondLst>
                                    <p:cond delay="0"/>
                                  </p:stCondLst>
                                  <p:childTnLst>
                                    <p:set>
                                      <p:cBhvr>
                                        <p:cTn id="82" dur="1" fill="hold">
                                          <p:stCondLst>
                                            <p:cond delay="0"/>
                                          </p:stCondLst>
                                        </p:cTn>
                                        <p:tgtEl>
                                          <p:spTgt spid="3">
                                            <p:txEl>
                                              <p:pRg st="12" end="12"/>
                                            </p:txEl>
                                          </p:spTgt>
                                        </p:tgtEl>
                                        <p:attrNameLst>
                                          <p:attrName>style.visibility</p:attrName>
                                        </p:attrNameLst>
                                      </p:cBhvr>
                                      <p:to>
                                        <p:strVal val="visible"/>
                                      </p:to>
                                    </p:set>
                                    <p:animEffect transition="in" filter="fade">
                                      <p:cBhvr>
                                        <p:cTn id="83" dur="1000"/>
                                        <p:tgtEl>
                                          <p:spTgt spid="3">
                                            <p:txEl>
                                              <p:pRg st="12" end="12"/>
                                            </p:txEl>
                                          </p:spTgt>
                                        </p:tgtEl>
                                      </p:cBhvr>
                                    </p:animEffect>
                                    <p:anim calcmode="lin" valueType="num">
                                      <p:cBhvr>
                                        <p:cTn id="84" dur="1000" fill="hold"/>
                                        <p:tgtEl>
                                          <p:spTgt spid="3">
                                            <p:txEl>
                                              <p:pRg st="12" end="12"/>
                                            </p:txEl>
                                          </p:spTgt>
                                        </p:tgtEl>
                                        <p:attrNameLst>
                                          <p:attrName>ppt_x</p:attrName>
                                        </p:attrNameLst>
                                      </p:cBhvr>
                                      <p:tavLst>
                                        <p:tav tm="0">
                                          <p:val>
                                            <p:strVal val="#ppt_x"/>
                                          </p:val>
                                        </p:tav>
                                        <p:tav tm="100000">
                                          <p:val>
                                            <p:strVal val="#ppt_x"/>
                                          </p:val>
                                        </p:tav>
                                      </p:tavLst>
                                    </p:anim>
                                    <p:anim calcmode="lin" valueType="num">
                                      <p:cBhvr>
                                        <p:cTn id="85" dur="900" decel="100000" fill="hold"/>
                                        <p:tgtEl>
                                          <p:spTgt spid="3">
                                            <p:txEl>
                                              <p:pRg st="12" end="12"/>
                                            </p:txEl>
                                          </p:spTgt>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3">
                                            <p:txEl>
                                              <p:pRg st="12" end="12"/>
                                            </p:txEl>
                                          </p:spTgt>
                                        </p:tgtEl>
                                        <p:attrNameLst>
                                          <p:attrName>ppt_y</p:attrName>
                                        </p:attrNameLst>
                                      </p:cBhvr>
                                      <p:tavLst>
                                        <p:tav tm="0">
                                          <p:val>
                                            <p:strVal val="#ppt_y-.03"/>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37" presetClass="entr" presetSubtype="0" fill="hold" grpId="0" nodeType="clickEffect">
                                  <p:stCondLst>
                                    <p:cond delay="0"/>
                                  </p:stCondLst>
                                  <p:childTnLst>
                                    <p:set>
                                      <p:cBhvr>
                                        <p:cTn id="90" dur="1" fill="hold">
                                          <p:stCondLst>
                                            <p:cond delay="0"/>
                                          </p:stCondLst>
                                        </p:cTn>
                                        <p:tgtEl>
                                          <p:spTgt spid="3">
                                            <p:txEl>
                                              <p:pRg st="13" end="13"/>
                                            </p:txEl>
                                          </p:spTgt>
                                        </p:tgtEl>
                                        <p:attrNameLst>
                                          <p:attrName>style.visibility</p:attrName>
                                        </p:attrNameLst>
                                      </p:cBhvr>
                                      <p:to>
                                        <p:strVal val="visible"/>
                                      </p:to>
                                    </p:set>
                                    <p:animEffect transition="in" filter="fade">
                                      <p:cBhvr>
                                        <p:cTn id="91" dur="1000"/>
                                        <p:tgtEl>
                                          <p:spTgt spid="3">
                                            <p:txEl>
                                              <p:pRg st="13" end="13"/>
                                            </p:txEl>
                                          </p:spTgt>
                                        </p:tgtEl>
                                      </p:cBhvr>
                                    </p:animEffect>
                                    <p:anim calcmode="lin" valueType="num">
                                      <p:cBhvr>
                                        <p:cTn id="92" dur="1000" fill="hold"/>
                                        <p:tgtEl>
                                          <p:spTgt spid="3">
                                            <p:txEl>
                                              <p:pRg st="13" end="13"/>
                                            </p:txEl>
                                          </p:spTgt>
                                        </p:tgtEl>
                                        <p:attrNameLst>
                                          <p:attrName>ppt_x</p:attrName>
                                        </p:attrNameLst>
                                      </p:cBhvr>
                                      <p:tavLst>
                                        <p:tav tm="0">
                                          <p:val>
                                            <p:strVal val="#ppt_x"/>
                                          </p:val>
                                        </p:tav>
                                        <p:tav tm="100000">
                                          <p:val>
                                            <p:strVal val="#ppt_x"/>
                                          </p:val>
                                        </p:tav>
                                      </p:tavLst>
                                    </p:anim>
                                    <p:anim calcmode="lin" valueType="num">
                                      <p:cBhvr>
                                        <p:cTn id="93" dur="900" decel="100000" fill="hold"/>
                                        <p:tgtEl>
                                          <p:spTgt spid="3">
                                            <p:txEl>
                                              <p:pRg st="13" end="13"/>
                                            </p:txEl>
                                          </p:spTgt>
                                        </p:tgtEl>
                                        <p:attrNameLst>
                                          <p:attrName>ppt_y</p:attrName>
                                        </p:attrNameLst>
                                      </p:cBhvr>
                                      <p:tavLst>
                                        <p:tav tm="0">
                                          <p:val>
                                            <p:strVal val="#ppt_y+1"/>
                                          </p:val>
                                        </p:tav>
                                        <p:tav tm="100000">
                                          <p:val>
                                            <p:strVal val="#ppt_y-.03"/>
                                          </p:val>
                                        </p:tav>
                                      </p:tavLst>
                                    </p:anim>
                                    <p:anim calcmode="lin" valueType="num">
                                      <p:cBhvr>
                                        <p:cTn id="94" dur="100" accel="100000" fill="hold">
                                          <p:stCondLst>
                                            <p:cond delay="900"/>
                                          </p:stCondLst>
                                        </p:cTn>
                                        <p:tgtEl>
                                          <p:spTgt spid="3">
                                            <p:txEl>
                                              <p:pRg st="13" end="13"/>
                                            </p:txEl>
                                          </p:spTgt>
                                        </p:tgtEl>
                                        <p:attrNameLst>
                                          <p:attrName>ppt_y</p:attrName>
                                        </p:attrNameLst>
                                      </p:cBhvr>
                                      <p:tavLst>
                                        <p:tav tm="0">
                                          <p:val>
                                            <p:strVal val="#ppt_y-.03"/>
                                          </p:val>
                                        </p:tav>
                                        <p:tav tm="100000">
                                          <p:val>
                                            <p:strVal val="#ppt_y"/>
                                          </p:val>
                                        </p:tav>
                                      </p:tavLst>
                                    </p:anim>
                                  </p:childTnLst>
                                </p:cTn>
                              </p:par>
                              <p:par>
                                <p:cTn id="95" presetID="37" presetClass="entr" presetSubtype="0" fill="hold" grpId="0" nodeType="withEffect">
                                  <p:stCondLst>
                                    <p:cond delay="0"/>
                                  </p:stCondLst>
                                  <p:childTnLst>
                                    <p:set>
                                      <p:cBhvr>
                                        <p:cTn id="96" dur="1" fill="hold">
                                          <p:stCondLst>
                                            <p:cond delay="0"/>
                                          </p:stCondLst>
                                        </p:cTn>
                                        <p:tgtEl>
                                          <p:spTgt spid="3">
                                            <p:txEl>
                                              <p:pRg st="14" end="14"/>
                                            </p:txEl>
                                          </p:spTgt>
                                        </p:tgtEl>
                                        <p:attrNameLst>
                                          <p:attrName>style.visibility</p:attrName>
                                        </p:attrNameLst>
                                      </p:cBhvr>
                                      <p:to>
                                        <p:strVal val="visible"/>
                                      </p:to>
                                    </p:set>
                                    <p:animEffect transition="in" filter="fade">
                                      <p:cBhvr>
                                        <p:cTn id="97" dur="1000"/>
                                        <p:tgtEl>
                                          <p:spTgt spid="3">
                                            <p:txEl>
                                              <p:pRg st="14" end="14"/>
                                            </p:txEl>
                                          </p:spTgt>
                                        </p:tgtEl>
                                      </p:cBhvr>
                                    </p:animEffect>
                                    <p:anim calcmode="lin" valueType="num">
                                      <p:cBhvr>
                                        <p:cTn id="98" dur="1000" fill="hold"/>
                                        <p:tgtEl>
                                          <p:spTgt spid="3">
                                            <p:txEl>
                                              <p:pRg st="14" end="14"/>
                                            </p:txEl>
                                          </p:spTgt>
                                        </p:tgtEl>
                                        <p:attrNameLst>
                                          <p:attrName>ppt_x</p:attrName>
                                        </p:attrNameLst>
                                      </p:cBhvr>
                                      <p:tavLst>
                                        <p:tav tm="0">
                                          <p:val>
                                            <p:strVal val="#ppt_x"/>
                                          </p:val>
                                        </p:tav>
                                        <p:tav tm="100000">
                                          <p:val>
                                            <p:strVal val="#ppt_x"/>
                                          </p:val>
                                        </p:tav>
                                      </p:tavLst>
                                    </p:anim>
                                    <p:anim calcmode="lin" valueType="num">
                                      <p:cBhvr>
                                        <p:cTn id="99" dur="900" decel="100000" fill="hold"/>
                                        <p:tgtEl>
                                          <p:spTgt spid="3">
                                            <p:txEl>
                                              <p:pRg st="14" end="14"/>
                                            </p:txEl>
                                          </p:spTgt>
                                        </p:tgtEl>
                                        <p:attrNameLst>
                                          <p:attrName>ppt_y</p:attrName>
                                        </p:attrNameLst>
                                      </p:cBhvr>
                                      <p:tavLst>
                                        <p:tav tm="0">
                                          <p:val>
                                            <p:strVal val="#ppt_y+1"/>
                                          </p:val>
                                        </p:tav>
                                        <p:tav tm="100000">
                                          <p:val>
                                            <p:strVal val="#ppt_y-.03"/>
                                          </p:val>
                                        </p:tav>
                                      </p:tavLst>
                                    </p:anim>
                                    <p:anim calcmode="lin" valueType="num">
                                      <p:cBhvr>
                                        <p:cTn id="100" dur="100" accel="100000" fill="hold">
                                          <p:stCondLst>
                                            <p:cond delay="900"/>
                                          </p:stCondLst>
                                        </p:cTn>
                                        <p:tgtEl>
                                          <p:spTgt spid="3">
                                            <p:txEl>
                                              <p:pRg st="14" end="14"/>
                                            </p:txEl>
                                          </p:spTgt>
                                        </p:tgtEl>
                                        <p:attrNameLst>
                                          <p:attrName>ppt_y</p:attrName>
                                        </p:attrNameLst>
                                      </p:cBhvr>
                                      <p:tavLst>
                                        <p:tav tm="0">
                                          <p:val>
                                            <p:strVal val="#ppt_y-.03"/>
                                          </p:val>
                                        </p:tav>
                                        <p:tav tm="100000">
                                          <p:val>
                                            <p:strVal val="#ppt_y"/>
                                          </p:val>
                                        </p:tav>
                                      </p:tavLst>
                                    </p:anim>
                                  </p:childTnLst>
                                </p:cTn>
                              </p:par>
                              <p:par>
                                <p:cTn id="101" presetID="37" presetClass="entr" presetSubtype="0" fill="hold" grpId="0" nodeType="withEffect">
                                  <p:stCondLst>
                                    <p:cond delay="0"/>
                                  </p:stCondLst>
                                  <p:childTnLst>
                                    <p:set>
                                      <p:cBhvr>
                                        <p:cTn id="102" dur="1" fill="hold">
                                          <p:stCondLst>
                                            <p:cond delay="0"/>
                                          </p:stCondLst>
                                        </p:cTn>
                                        <p:tgtEl>
                                          <p:spTgt spid="3">
                                            <p:txEl>
                                              <p:pRg st="15" end="15"/>
                                            </p:txEl>
                                          </p:spTgt>
                                        </p:tgtEl>
                                        <p:attrNameLst>
                                          <p:attrName>style.visibility</p:attrName>
                                        </p:attrNameLst>
                                      </p:cBhvr>
                                      <p:to>
                                        <p:strVal val="visible"/>
                                      </p:to>
                                    </p:set>
                                    <p:animEffect transition="in" filter="fade">
                                      <p:cBhvr>
                                        <p:cTn id="103" dur="1000"/>
                                        <p:tgtEl>
                                          <p:spTgt spid="3">
                                            <p:txEl>
                                              <p:pRg st="15" end="15"/>
                                            </p:txEl>
                                          </p:spTgt>
                                        </p:tgtEl>
                                      </p:cBhvr>
                                    </p:animEffect>
                                    <p:anim calcmode="lin" valueType="num">
                                      <p:cBhvr>
                                        <p:cTn id="104" dur="1000" fill="hold"/>
                                        <p:tgtEl>
                                          <p:spTgt spid="3">
                                            <p:txEl>
                                              <p:pRg st="15" end="15"/>
                                            </p:txEl>
                                          </p:spTgt>
                                        </p:tgtEl>
                                        <p:attrNameLst>
                                          <p:attrName>ppt_x</p:attrName>
                                        </p:attrNameLst>
                                      </p:cBhvr>
                                      <p:tavLst>
                                        <p:tav tm="0">
                                          <p:val>
                                            <p:strVal val="#ppt_x"/>
                                          </p:val>
                                        </p:tav>
                                        <p:tav tm="100000">
                                          <p:val>
                                            <p:strVal val="#ppt_x"/>
                                          </p:val>
                                        </p:tav>
                                      </p:tavLst>
                                    </p:anim>
                                    <p:anim calcmode="lin" valueType="num">
                                      <p:cBhvr>
                                        <p:cTn id="105" dur="900" decel="100000" fill="hold"/>
                                        <p:tgtEl>
                                          <p:spTgt spid="3">
                                            <p:txEl>
                                              <p:pRg st="15" end="15"/>
                                            </p:txEl>
                                          </p:spTgt>
                                        </p:tgtEl>
                                        <p:attrNameLst>
                                          <p:attrName>ppt_y</p:attrName>
                                        </p:attrNameLst>
                                      </p:cBhvr>
                                      <p:tavLst>
                                        <p:tav tm="0">
                                          <p:val>
                                            <p:strVal val="#ppt_y+1"/>
                                          </p:val>
                                        </p:tav>
                                        <p:tav tm="100000">
                                          <p:val>
                                            <p:strVal val="#ppt_y-.03"/>
                                          </p:val>
                                        </p:tav>
                                      </p:tavLst>
                                    </p:anim>
                                    <p:anim calcmode="lin" valueType="num">
                                      <p:cBhvr>
                                        <p:cTn id="106" dur="100" accel="100000" fill="hold">
                                          <p:stCondLst>
                                            <p:cond delay="900"/>
                                          </p:stCondLst>
                                        </p:cTn>
                                        <p:tgtEl>
                                          <p:spTgt spid="3">
                                            <p:txEl>
                                              <p:pRg st="15" end="15"/>
                                            </p:txEl>
                                          </p:spTgt>
                                        </p:tgtEl>
                                        <p:attrNameLst>
                                          <p:attrName>ppt_y</p:attrName>
                                        </p:attrNameLst>
                                      </p:cBhvr>
                                      <p:tavLst>
                                        <p:tav tm="0">
                                          <p:val>
                                            <p:strVal val="#ppt_y-.03"/>
                                          </p:val>
                                        </p:tav>
                                        <p:tav tm="100000">
                                          <p:val>
                                            <p:strVal val="#ppt_y"/>
                                          </p:val>
                                        </p:tav>
                                      </p:tavLst>
                                    </p:anim>
                                  </p:childTnLst>
                                </p:cTn>
                              </p:par>
                              <p:par>
                                <p:cTn id="107" presetID="37" presetClass="entr" presetSubtype="0" fill="hold" grpId="0" nodeType="withEffect">
                                  <p:stCondLst>
                                    <p:cond delay="0"/>
                                  </p:stCondLst>
                                  <p:childTnLst>
                                    <p:set>
                                      <p:cBhvr>
                                        <p:cTn id="108" dur="1" fill="hold">
                                          <p:stCondLst>
                                            <p:cond delay="0"/>
                                          </p:stCondLst>
                                        </p:cTn>
                                        <p:tgtEl>
                                          <p:spTgt spid="3">
                                            <p:txEl>
                                              <p:pRg st="16" end="16"/>
                                            </p:txEl>
                                          </p:spTgt>
                                        </p:tgtEl>
                                        <p:attrNameLst>
                                          <p:attrName>style.visibility</p:attrName>
                                        </p:attrNameLst>
                                      </p:cBhvr>
                                      <p:to>
                                        <p:strVal val="visible"/>
                                      </p:to>
                                    </p:set>
                                    <p:animEffect transition="in" filter="fade">
                                      <p:cBhvr>
                                        <p:cTn id="109" dur="1000"/>
                                        <p:tgtEl>
                                          <p:spTgt spid="3">
                                            <p:txEl>
                                              <p:pRg st="16" end="16"/>
                                            </p:txEl>
                                          </p:spTgt>
                                        </p:tgtEl>
                                      </p:cBhvr>
                                    </p:animEffect>
                                    <p:anim calcmode="lin" valueType="num">
                                      <p:cBhvr>
                                        <p:cTn id="110" dur="1000" fill="hold"/>
                                        <p:tgtEl>
                                          <p:spTgt spid="3">
                                            <p:txEl>
                                              <p:pRg st="16" end="16"/>
                                            </p:txEl>
                                          </p:spTgt>
                                        </p:tgtEl>
                                        <p:attrNameLst>
                                          <p:attrName>ppt_x</p:attrName>
                                        </p:attrNameLst>
                                      </p:cBhvr>
                                      <p:tavLst>
                                        <p:tav tm="0">
                                          <p:val>
                                            <p:strVal val="#ppt_x"/>
                                          </p:val>
                                        </p:tav>
                                        <p:tav tm="100000">
                                          <p:val>
                                            <p:strVal val="#ppt_x"/>
                                          </p:val>
                                        </p:tav>
                                      </p:tavLst>
                                    </p:anim>
                                    <p:anim calcmode="lin" valueType="num">
                                      <p:cBhvr>
                                        <p:cTn id="111" dur="900" decel="100000" fill="hold"/>
                                        <p:tgtEl>
                                          <p:spTgt spid="3">
                                            <p:txEl>
                                              <p:pRg st="16" end="16"/>
                                            </p:txEl>
                                          </p:spTgt>
                                        </p:tgtEl>
                                        <p:attrNameLst>
                                          <p:attrName>ppt_y</p:attrName>
                                        </p:attrNameLst>
                                      </p:cBhvr>
                                      <p:tavLst>
                                        <p:tav tm="0">
                                          <p:val>
                                            <p:strVal val="#ppt_y+1"/>
                                          </p:val>
                                        </p:tav>
                                        <p:tav tm="100000">
                                          <p:val>
                                            <p:strVal val="#ppt_y-.03"/>
                                          </p:val>
                                        </p:tav>
                                      </p:tavLst>
                                    </p:anim>
                                    <p:anim calcmode="lin" valueType="num">
                                      <p:cBhvr>
                                        <p:cTn id="112" dur="100" accel="100000" fill="hold">
                                          <p:stCondLst>
                                            <p:cond delay="900"/>
                                          </p:stCondLst>
                                        </p:cTn>
                                        <p:tgtEl>
                                          <p:spTgt spid="3">
                                            <p:txEl>
                                              <p:pRg st="16" end="16"/>
                                            </p:txEl>
                                          </p:spTgt>
                                        </p:tgtEl>
                                        <p:attrNameLst>
                                          <p:attrName>ppt_y</p:attrName>
                                        </p:attrNameLst>
                                      </p:cBhvr>
                                      <p:tavLst>
                                        <p:tav tm="0">
                                          <p:val>
                                            <p:strVal val="#ppt_y-.03"/>
                                          </p:val>
                                        </p:tav>
                                        <p:tav tm="100000">
                                          <p:val>
                                            <p:strVal val="#ppt_y"/>
                                          </p:val>
                                        </p:tav>
                                      </p:tavLst>
                                    </p:anim>
                                  </p:childTnLst>
                                </p:cTn>
                              </p:par>
                              <p:par>
                                <p:cTn id="113" presetID="37" presetClass="entr" presetSubtype="0" fill="hold" grpId="0" nodeType="withEffect">
                                  <p:stCondLst>
                                    <p:cond delay="0"/>
                                  </p:stCondLst>
                                  <p:childTnLst>
                                    <p:set>
                                      <p:cBhvr>
                                        <p:cTn id="114" dur="1" fill="hold">
                                          <p:stCondLst>
                                            <p:cond delay="0"/>
                                          </p:stCondLst>
                                        </p:cTn>
                                        <p:tgtEl>
                                          <p:spTgt spid="3">
                                            <p:txEl>
                                              <p:pRg st="17" end="17"/>
                                            </p:txEl>
                                          </p:spTgt>
                                        </p:tgtEl>
                                        <p:attrNameLst>
                                          <p:attrName>style.visibility</p:attrName>
                                        </p:attrNameLst>
                                      </p:cBhvr>
                                      <p:to>
                                        <p:strVal val="visible"/>
                                      </p:to>
                                    </p:set>
                                    <p:animEffect transition="in" filter="fade">
                                      <p:cBhvr>
                                        <p:cTn id="115" dur="1000"/>
                                        <p:tgtEl>
                                          <p:spTgt spid="3">
                                            <p:txEl>
                                              <p:pRg st="17" end="17"/>
                                            </p:txEl>
                                          </p:spTgt>
                                        </p:tgtEl>
                                      </p:cBhvr>
                                    </p:animEffect>
                                    <p:anim calcmode="lin" valueType="num">
                                      <p:cBhvr>
                                        <p:cTn id="116" dur="1000" fill="hold"/>
                                        <p:tgtEl>
                                          <p:spTgt spid="3">
                                            <p:txEl>
                                              <p:pRg st="17" end="17"/>
                                            </p:txEl>
                                          </p:spTgt>
                                        </p:tgtEl>
                                        <p:attrNameLst>
                                          <p:attrName>ppt_x</p:attrName>
                                        </p:attrNameLst>
                                      </p:cBhvr>
                                      <p:tavLst>
                                        <p:tav tm="0">
                                          <p:val>
                                            <p:strVal val="#ppt_x"/>
                                          </p:val>
                                        </p:tav>
                                        <p:tav tm="100000">
                                          <p:val>
                                            <p:strVal val="#ppt_x"/>
                                          </p:val>
                                        </p:tav>
                                      </p:tavLst>
                                    </p:anim>
                                    <p:anim calcmode="lin" valueType="num">
                                      <p:cBhvr>
                                        <p:cTn id="117" dur="900" decel="100000" fill="hold"/>
                                        <p:tgtEl>
                                          <p:spTgt spid="3">
                                            <p:txEl>
                                              <p:pRg st="17" end="17"/>
                                            </p:txEl>
                                          </p:spTgt>
                                        </p:tgtEl>
                                        <p:attrNameLst>
                                          <p:attrName>ppt_y</p:attrName>
                                        </p:attrNameLst>
                                      </p:cBhvr>
                                      <p:tavLst>
                                        <p:tav tm="0">
                                          <p:val>
                                            <p:strVal val="#ppt_y+1"/>
                                          </p:val>
                                        </p:tav>
                                        <p:tav tm="100000">
                                          <p:val>
                                            <p:strVal val="#ppt_y-.03"/>
                                          </p:val>
                                        </p:tav>
                                      </p:tavLst>
                                    </p:anim>
                                    <p:anim calcmode="lin" valueType="num">
                                      <p:cBhvr>
                                        <p:cTn id="118" dur="100" accel="100000" fill="hold">
                                          <p:stCondLst>
                                            <p:cond delay="900"/>
                                          </p:stCondLst>
                                        </p:cTn>
                                        <p:tgtEl>
                                          <p:spTgt spid="3">
                                            <p:txEl>
                                              <p:pRg st="17" end="17"/>
                                            </p:txEl>
                                          </p:spTgt>
                                        </p:tgtEl>
                                        <p:attrNameLst>
                                          <p:attrName>ppt_y</p:attrName>
                                        </p:attrNameLst>
                                      </p:cBhvr>
                                      <p:tavLst>
                                        <p:tav tm="0">
                                          <p:val>
                                            <p:strVal val="#ppt_y-.03"/>
                                          </p:val>
                                        </p:tav>
                                        <p:tav tm="100000">
                                          <p:val>
                                            <p:strVal val="#ppt_y"/>
                                          </p:val>
                                        </p:tav>
                                      </p:tavLst>
                                    </p:anim>
                                  </p:childTnLst>
                                </p:cTn>
                              </p:par>
                              <p:par>
                                <p:cTn id="119" presetID="37" presetClass="entr" presetSubtype="0" fill="hold" grpId="0" nodeType="withEffect">
                                  <p:stCondLst>
                                    <p:cond delay="0"/>
                                  </p:stCondLst>
                                  <p:childTnLst>
                                    <p:set>
                                      <p:cBhvr>
                                        <p:cTn id="120" dur="1" fill="hold">
                                          <p:stCondLst>
                                            <p:cond delay="0"/>
                                          </p:stCondLst>
                                        </p:cTn>
                                        <p:tgtEl>
                                          <p:spTgt spid="3">
                                            <p:txEl>
                                              <p:pRg st="18" end="18"/>
                                            </p:txEl>
                                          </p:spTgt>
                                        </p:tgtEl>
                                        <p:attrNameLst>
                                          <p:attrName>style.visibility</p:attrName>
                                        </p:attrNameLst>
                                      </p:cBhvr>
                                      <p:to>
                                        <p:strVal val="visible"/>
                                      </p:to>
                                    </p:set>
                                    <p:animEffect transition="in" filter="fade">
                                      <p:cBhvr>
                                        <p:cTn id="121" dur="1000"/>
                                        <p:tgtEl>
                                          <p:spTgt spid="3">
                                            <p:txEl>
                                              <p:pRg st="18" end="18"/>
                                            </p:txEl>
                                          </p:spTgt>
                                        </p:tgtEl>
                                      </p:cBhvr>
                                    </p:animEffect>
                                    <p:anim calcmode="lin" valueType="num">
                                      <p:cBhvr>
                                        <p:cTn id="122" dur="1000" fill="hold"/>
                                        <p:tgtEl>
                                          <p:spTgt spid="3">
                                            <p:txEl>
                                              <p:pRg st="18" end="18"/>
                                            </p:txEl>
                                          </p:spTgt>
                                        </p:tgtEl>
                                        <p:attrNameLst>
                                          <p:attrName>ppt_x</p:attrName>
                                        </p:attrNameLst>
                                      </p:cBhvr>
                                      <p:tavLst>
                                        <p:tav tm="0">
                                          <p:val>
                                            <p:strVal val="#ppt_x"/>
                                          </p:val>
                                        </p:tav>
                                        <p:tav tm="100000">
                                          <p:val>
                                            <p:strVal val="#ppt_x"/>
                                          </p:val>
                                        </p:tav>
                                      </p:tavLst>
                                    </p:anim>
                                    <p:anim calcmode="lin" valueType="num">
                                      <p:cBhvr>
                                        <p:cTn id="123" dur="900" decel="100000" fill="hold"/>
                                        <p:tgtEl>
                                          <p:spTgt spid="3">
                                            <p:txEl>
                                              <p:pRg st="18" end="18"/>
                                            </p:txEl>
                                          </p:spTgt>
                                        </p:tgtEl>
                                        <p:attrNameLst>
                                          <p:attrName>ppt_y</p:attrName>
                                        </p:attrNameLst>
                                      </p:cBhvr>
                                      <p:tavLst>
                                        <p:tav tm="0">
                                          <p:val>
                                            <p:strVal val="#ppt_y+1"/>
                                          </p:val>
                                        </p:tav>
                                        <p:tav tm="100000">
                                          <p:val>
                                            <p:strVal val="#ppt_y-.03"/>
                                          </p:val>
                                        </p:tav>
                                      </p:tavLst>
                                    </p:anim>
                                    <p:anim calcmode="lin" valueType="num">
                                      <p:cBhvr>
                                        <p:cTn id="124" dur="100" accel="100000" fill="hold">
                                          <p:stCondLst>
                                            <p:cond delay="900"/>
                                          </p:stCondLst>
                                        </p:cTn>
                                        <p:tgtEl>
                                          <p:spTgt spid="3">
                                            <p:txEl>
                                              <p:pRg st="18" end="18"/>
                                            </p:txEl>
                                          </p:spTgt>
                                        </p:tgtEl>
                                        <p:attrNameLst>
                                          <p:attrName>ppt_y</p:attrName>
                                        </p:attrNameLst>
                                      </p:cBhvr>
                                      <p:tavLst>
                                        <p:tav tm="0">
                                          <p:val>
                                            <p:strVal val="#ppt_y-.03"/>
                                          </p:val>
                                        </p:tav>
                                        <p:tav tm="100000">
                                          <p:val>
                                            <p:strVal val="#ppt_y"/>
                                          </p:val>
                                        </p:tav>
                                      </p:tavLst>
                                    </p:anim>
                                  </p:childTnLst>
                                </p:cTn>
                              </p:par>
                              <p:par>
                                <p:cTn id="125" presetID="37" presetClass="entr" presetSubtype="0" fill="hold" grpId="0" nodeType="withEffect">
                                  <p:stCondLst>
                                    <p:cond delay="0"/>
                                  </p:stCondLst>
                                  <p:childTnLst>
                                    <p:set>
                                      <p:cBhvr>
                                        <p:cTn id="126" dur="1" fill="hold">
                                          <p:stCondLst>
                                            <p:cond delay="0"/>
                                          </p:stCondLst>
                                        </p:cTn>
                                        <p:tgtEl>
                                          <p:spTgt spid="3">
                                            <p:txEl>
                                              <p:pRg st="19" end="19"/>
                                            </p:txEl>
                                          </p:spTgt>
                                        </p:tgtEl>
                                        <p:attrNameLst>
                                          <p:attrName>style.visibility</p:attrName>
                                        </p:attrNameLst>
                                      </p:cBhvr>
                                      <p:to>
                                        <p:strVal val="visible"/>
                                      </p:to>
                                    </p:set>
                                    <p:animEffect transition="in" filter="fade">
                                      <p:cBhvr>
                                        <p:cTn id="127" dur="1000"/>
                                        <p:tgtEl>
                                          <p:spTgt spid="3">
                                            <p:txEl>
                                              <p:pRg st="19" end="19"/>
                                            </p:txEl>
                                          </p:spTgt>
                                        </p:tgtEl>
                                      </p:cBhvr>
                                    </p:animEffect>
                                    <p:anim calcmode="lin" valueType="num">
                                      <p:cBhvr>
                                        <p:cTn id="128" dur="1000" fill="hold"/>
                                        <p:tgtEl>
                                          <p:spTgt spid="3">
                                            <p:txEl>
                                              <p:pRg st="19" end="19"/>
                                            </p:txEl>
                                          </p:spTgt>
                                        </p:tgtEl>
                                        <p:attrNameLst>
                                          <p:attrName>ppt_x</p:attrName>
                                        </p:attrNameLst>
                                      </p:cBhvr>
                                      <p:tavLst>
                                        <p:tav tm="0">
                                          <p:val>
                                            <p:strVal val="#ppt_x"/>
                                          </p:val>
                                        </p:tav>
                                        <p:tav tm="100000">
                                          <p:val>
                                            <p:strVal val="#ppt_x"/>
                                          </p:val>
                                        </p:tav>
                                      </p:tavLst>
                                    </p:anim>
                                    <p:anim calcmode="lin" valueType="num">
                                      <p:cBhvr>
                                        <p:cTn id="129" dur="900" decel="100000" fill="hold"/>
                                        <p:tgtEl>
                                          <p:spTgt spid="3">
                                            <p:txEl>
                                              <p:pRg st="19" end="19"/>
                                            </p:txEl>
                                          </p:spTgt>
                                        </p:tgtEl>
                                        <p:attrNameLst>
                                          <p:attrName>ppt_y</p:attrName>
                                        </p:attrNameLst>
                                      </p:cBhvr>
                                      <p:tavLst>
                                        <p:tav tm="0">
                                          <p:val>
                                            <p:strVal val="#ppt_y+1"/>
                                          </p:val>
                                        </p:tav>
                                        <p:tav tm="100000">
                                          <p:val>
                                            <p:strVal val="#ppt_y-.03"/>
                                          </p:val>
                                        </p:tav>
                                      </p:tavLst>
                                    </p:anim>
                                    <p:anim calcmode="lin" valueType="num">
                                      <p:cBhvr>
                                        <p:cTn id="130" dur="100" accel="100000" fill="hold">
                                          <p:stCondLst>
                                            <p:cond delay="900"/>
                                          </p:stCondLst>
                                        </p:cTn>
                                        <p:tgtEl>
                                          <p:spTgt spid="3">
                                            <p:txEl>
                                              <p:pRg st="19" end="19"/>
                                            </p:txEl>
                                          </p:spTgt>
                                        </p:tgtEl>
                                        <p:attrNameLst>
                                          <p:attrName>ppt_y</p:attrName>
                                        </p:attrNameLst>
                                      </p:cBhvr>
                                      <p:tavLst>
                                        <p:tav tm="0">
                                          <p:val>
                                            <p:strVal val="#ppt_y-.03"/>
                                          </p:val>
                                        </p:tav>
                                        <p:tav tm="100000">
                                          <p:val>
                                            <p:strVal val="#ppt_y"/>
                                          </p:val>
                                        </p:tav>
                                      </p:tavLst>
                                    </p:anim>
                                  </p:childTnLst>
                                </p:cTn>
                              </p:par>
                              <p:par>
                                <p:cTn id="131" presetID="37" presetClass="entr" presetSubtype="0" fill="hold" grpId="0" nodeType="withEffect">
                                  <p:stCondLst>
                                    <p:cond delay="0"/>
                                  </p:stCondLst>
                                  <p:childTnLst>
                                    <p:set>
                                      <p:cBhvr>
                                        <p:cTn id="132" dur="1" fill="hold">
                                          <p:stCondLst>
                                            <p:cond delay="0"/>
                                          </p:stCondLst>
                                        </p:cTn>
                                        <p:tgtEl>
                                          <p:spTgt spid="3">
                                            <p:txEl>
                                              <p:pRg st="20" end="20"/>
                                            </p:txEl>
                                          </p:spTgt>
                                        </p:tgtEl>
                                        <p:attrNameLst>
                                          <p:attrName>style.visibility</p:attrName>
                                        </p:attrNameLst>
                                      </p:cBhvr>
                                      <p:to>
                                        <p:strVal val="visible"/>
                                      </p:to>
                                    </p:set>
                                    <p:animEffect transition="in" filter="fade">
                                      <p:cBhvr>
                                        <p:cTn id="133" dur="1000"/>
                                        <p:tgtEl>
                                          <p:spTgt spid="3">
                                            <p:txEl>
                                              <p:pRg st="20" end="20"/>
                                            </p:txEl>
                                          </p:spTgt>
                                        </p:tgtEl>
                                      </p:cBhvr>
                                    </p:animEffect>
                                    <p:anim calcmode="lin" valueType="num">
                                      <p:cBhvr>
                                        <p:cTn id="134" dur="1000" fill="hold"/>
                                        <p:tgtEl>
                                          <p:spTgt spid="3">
                                            <p:txEl>
                                              <p:pRg st="20" end="20"/>
                                            </p:txEl>
                                          </p:spTgt>
                                        </p:tgtEl>
                                        <p:attrNameLst>
                                          <p:attrName>ppt_x</p:attrName>
                                        </p:attrNameLst>
                                      </p:cBhvr>
                                      <p:tavLst>
                                        <p:tav tm="0">
                                          <p:val>
                                            <p:strVal val="#ppt_x"/>
                                          </p:val>
                                        </p:tav>
                                        <p:tav tm="100000">
                                          <p:val>
                                            <p:strVal val="#ppt_x"/>
                                          </p:val>
                                        </p:tav>
                                      </p:tavLst>
                                    </p:anim>
                                    <p:anim calcmode="lin" valueType="num">
                                      <p:cBhvr>
                                        <p:cTn id="135" dur="900" decel="100000" fill="hold"/>
                                        <p:tgtEl>
                                          <p:spTgt spid="3">
                                            <p:txEl>
                                              <p:pRg st="20" end="20"/>
                                            </p:txEl>
                                          </p:spTgt>
                                        </p:tgtEl>
                                        <p:attrNameLst>
                                          <p:attrName>ppt_y</p:attrName>
                                        </p:attrNameLst>
                                      </p:cBhvr>
                                      <p:tavLst>
                                        <p:tav tm="0">
                                          <p:val>
                                            <p:strVal val="#ppt_y+1"/>
                                          </p:val>
                                        </p:tav>
                                        <p:tav tm="100000">
                                          <p:val>
                                            <p:strVal val="#ppt_y-.03"/>
                                          </p:val>
                                        </p:tav>
                                      </p:tavLst>
                                    </p:anim>
                                    <p:anim calcmode="lin" valueType="num">
                                      <p:cBhvr>
                                        <p:cTn id="136" dur="100" accel="100000" fill="hold">
                                          <p:stCondLst>
                                            <p:cond delay="900"/>
                                          </p:stCondLst>
                                        </p:cTn>
                                        <p:tgtEl>
                                          <p:spTgt spid="3">
                                            <p:txEl>
                                              <p:pRg st="20" end="2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58204" cy="1143000"/>
          </a:xfrm>
        </p:spPr>
        <p:txBody>
          <a:bodyPr>
            <a:noAutofit/>
          </a:bodyPr>
          <a:lstStyle/>
          <a:p>
            <a:pPr algn="ctr"/>
            <a:r>
              <a:rPr lang="fr-FR" sz="2400" b="1" dirty="0" smtClean="0">
                <a:solidFill>
                  <a:schemeClr val="tx1"/>
                </a:solidFill>
              </a:rPr>
              <a:t>1-L'immersion</a:t>
            </a:r>
            <a:r>
              <a:rPr lang="fr-FR" sz="2800" b="1" dirty="0" smtClean="0">
                <a:solidFill>
                  <a:schemeClr val="tx1"/>
                </a:solidFill>
              </a:rPr>
              <a:t> implique un fonctionnement </a:t>
            </a:r>
            <a:br>
              <a:rPr lang="fr-FR" sz="2800" b="1" dirty="0" smtClean="0">
                <a:solidFill>
                  <a:schemeClr val="tx1"/>
                </a:solidFill>
              </a:rPr>
            </a:br>
            <a:r>
              <a:rPr lang="fr-FR" sz="2800" b="1" dirty="0" smtClean="0">
                <a:solidFill>
                  <a:schemeClr val="tx1"/>
                </a:solidFill>
              </a:rPr>
              <a:t>« en circuit fermé »</a:t>
            </a:r>
            <a:endParaRPr lang="fr-FR" sz="2800" b="1" dirty="0">
              <a:solidFill>
                <a:schemeClr val="tx1"/>
              </a:solidFill>
            </a:endParaRPr>
          </a:p>
        </p:txBody>
      </p:sp>
      <p:sp>
        <p:nvSpPr>
          <p:cNvPr id="3" name="Espace réservé du contenu 2"/>
          <p:cNvSpPr>
            <a:spLocks noGrp="1"/>
          </p:cNvSpPr>
          <p:nvPr>
            <p:ph sz="quarter" idx="1"/>
          </p:nvPr>
        </p:nvSpPr>
        <p:spPr>
          <a:xfrm>
            <a:off x="457200" y="1600200"/>
            <a:ext cx="7467600" cy="4329130"/>
          </a:xfrm>
        </p:spPr>
        <p:txBody>
          <a:bodyPr>
            <a:noAutofit/>
          </a:bodyPr>
          <a:lstStyle/>
          <a:p>
            <a:pPr algn="just">
              <a:buNone/>
            </a:pPr>
            <a:r>
              <a:rPr lang="fr-FR" dirty="0" smtClean="0"/>
              <a:t>		</a:t>
            </a:r>
          </a:p>
          <a:p>
            <a:pPr algn="just">
              <a:buNone/>
            </a:pPr>
            <a:r>
              <a:rPr lang="fr-FR" dirty="0" smtClean="0"/>
              <a:t>		L'immersion vous plonge dans un système (culturel, communicatif et linguistique) obéissant à ses propres règles, qui généralement ne doivent rien aux règles d'autres systèmes. Votre but n'est donc pas de passer d'un système à un autre de l'arabe au français, de la culture arabophone à la culture francophone mais de </a:t>
            </a:r>
            <a:r>
              <a:rPr lang="fr-FR" b="1" dirty="0" smtClean="0"/>
              <a:t>comprendre le système dans lequel vous évoluez en fonction de sa logique interne</a:t>
            </a:r>
            <a:r>
              <a:rPr lang="fr-FR" dirty="0" smtClean="0"/>
              <a:t>. </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pPr algn="ctr"/>
            <a:r>
              <a:rPr lang="fr-FR" sz="2800" b="1" dirty="0" smtClean="0">
                <a:solidFill>
                  <a:schemeClr val="tx1"/>
                </a:solidFill>
              </a:rPr>
              <a:t>2-L'immersion est communicative, </a:t>
            </a:r>
            <a:br>
              <a:rPr lang="fr-FR" sz="2800" b="1" dirty="0" smtClean="0">
                <a:solidFill>
                  <a:schemeClr val="tx1"/>
                </a:solidFill>
              </a:rPr>
            </a:br>
            <a:r>
              <a:rPr lang="fr-FR" sz="2800" b="1" dirty="0" smtClean="0">
                <a:solidFill>
                  <a:schemeClr val="tx1"/>
                </a:solidFill>
              </a:rPr>
              <a:t>et non pas linguistique</a:t>
            </a:r>
            <a:endParaRPr lang="fr-FR" sz="2800" b="1" dirty="0">
              <a:solidFill>
                <a:schemeClr val="tx1"/>
              </a:solidFill>
            </a:endParaRPr>
          </a:p>
        </p:txBody>
      </p:sp>
      <p:sp>
        <p:nvSpPr>
          <p:cNvPr id="3" name="Espace réservé du contenu 2"/>
          <p:cNvSpPr>
            <a:spLocks noGrp="1"/>
          </p:cNvSpPr>
          <p:nvPr>
            <p:ph sz="quarter" idx="1"/>
          </p:nvPr>
        </p:nvSpPr>
        <p:spPr/>
        <p:txBody>
          <a:bodyPr>
            <a:normAutofit/>
          </a:bodyPr>
          <a:lstStyle/>
          <a:p>
            <a:pPr algn="just">
              <a:buNone/>
            </a:pPr>
            <a:r>
              <a:rPr lang="fr-FR" sz="2800" dirty="0" smtClean="0"/>
              <a:t>		</a:t>
            </a:r>
          </a:p>
          <a:p>
            <a:pPr algn="just">
              <a:buNone/>
            </a:pPr>
            <a:r>
              <a:rPr lang="fr-FR" sz="2800" dirty="0" smtClean="0"/>
              <a:t>		Le terme souvent utilisé d'«immersion linguistique» (ou même de «bain linguistique») peut laisser croire que la maîtrise de la langue au sens strict est le facteur principal et premier de réussite. Or, ce qui relève du linguistique (disons, les mots et les phrases, les règles qui les régissent, la «grammaire») est en réalité subordonné au cadre beaucoup plus large de la communication.</a:t>
            </a:r>
            <a:endParaRPr lang="fr-FR"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a:r>
              <a:rPr lang="fr-FR" sz="3200" b="1" dirty="0" smtClean="0">
                <a:solidFill>
                  <a:schemeClr val="tx1"/>
                </a:solidFill>
              </a:rPr>
              <a:t>3-L'immersion est collective et interactive</a:t>
            </a:r>
            <a:endParaRPr lang="fr-FR" sz="3200" b="1" dirty="0">
              <a:solidFill>
                <a:schemeClr val="tx1"/>
              </a:solidFill>
            </a:endParaRPr>
          </a:p>
        </p:txBody>
      </p:sp>
      <p:sp>
        <p:nvSpPr>
          <p:cNvPr id="3" name="Espace réservé du contenu 2"/>
          <p:cNvSpPr>
            <a:spLocks noGrp="1"/>
          </p:cNvSpPr>
          <p:nvPr>
            <p:ph sz="quarter" idx="1"/>
          </p:nvPr>
        </p:nvSpPr>
        <p:spPr>
          <a:xfrm>
            <a:off x="457200" y="1600200"/>
            <a:ext cx="7467600" cy="4186254"/>
          </a:xfrm>
        </p:spPr>
        <p:txBody>
          <a:bodyPr>
            <a:normAutofit/>
          </a:bodyPr>
          <a:lstStyle/>
          <a:p>
            <a:endParaRPr lang="fr-FR" sz="2800" dirty="0" smtClean="0"/>
          </a:p>
          <a:p>
            <a:pPr algn="just"/>
            <a:r>
              <a:rPr lang="fr-FR" sz="2800" dirty="0" smtClean="0"/>
              <a:t>Être en immersion signifie forcément être entouré d'autres personnes avec qui il faut </a:t>
            </a:r>
            <a:r>
              <a:rPr lang="fr-FR" sz="2800" b="1" dirty="0" smtClean="0"/>
              <a:t>interagir</a:t>
            </a:r>
            <a:r>
              <a:rPr lang="fr-FR" sz="2800" dirty="0" smtClean="0"/>
              <a:t>.</a:t>
            </a:r>
          </a:p>
          <a:p>
            <a:pPr algn="just"/>
            <a:r>
              <a:rPr lang="fr-FR" sz="2800" b="1" dirty="0" smtClean="0"/>
              <a:t>Quoique l'apprentissage linguistique puisse sembler individuel, il ne se réalise pleinement que dans le collectif</a:t>
            </a:r>
            <a:r>
              <a:rPr lang="fr-FR" sz="2800" dirty="0" smtClean="0"/>
              <a:t>.</a:t>
            </a:r>
          </a:p>
          <a:p>
            <a:pPr>
              <a:buNone/>
            </a:pPr>
            <a:endParaRPr lang="fr-FR"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anim calcmode="lin" valueType="num">
                                      <p:cBhvr>
                                        <p:cTn id="1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b="1" dirty="0" smtClean="0">
                <a:solidFill>
                  <a:srgbClr val="FF0000"/>
                </a:solidFill>
              </a:rPr>
              <a:t>Stratégies d’immersion </a:t>
            </a:r>
            <a:endParaRPr lang="fr-FR" b="1" dirty="0">
              <a:solidFill>
                <a:srgbClr val="FF0000"/>
              </a:solidFill>
            </a:endParaRPr>
          </a:p>
        </p:txBody>
      </p:sp>
      <p:sp>
        <p:nvSpPr>
          <p:cNvPr id="3" name="Espace réservé du contenu 2"/>
          <p:cNvSpPr>
            <a:spLocks noGrp="1"/>
          </p:cNvSpPr>
          <p:nvPr>
            <p:ph sz="quarter" idx="1"/>
          </p:nvPr>
        </p:nvSpPr>
        <p:spPr>
          <a:xfrm>
            <a:off x="214282" y="1643050"/>
            <a:ext cx="8115360" cy="4873752"/>
          </a:xfrm>
        </p:spPr>
        <p:txBody>
          <a:bodyPr>
            <a:normAutofit/>
          </a:bodyPr>
          <a:lstStyle/>
          <a:p>
            <a:r>
              <a:rPr lang="fr-FR" b="1" dirty="0" smtClean="0"/>
              <a:t>1- Laissez-vous submerger pour pouvoir «flotter»</a:t>
            </a:r>
            <a:endParaRPr lang="fr-FR" dirty="0" smtClean="0"/>
          </a:p>
          <a:p>
            <a:pPr lvl="1" algn="just">
              <a:buNone/>
            </a:pPr>
            <a:r>
              <a:rPr lang="fr-FR" dirty="0" smtClean="0"/>
              <a:t>          </a:t>
            </a:r>
            <a:r>
              <a:rPr lang="fr-FR" sz="2400" dirty="0" smtClean="0"/>
              <a:t>La plupart des gens qui se noient auraient survécu s'ils s'étaient laissé flotter au lieu de se débattre. Ne «résistez» pas à l'immersion en faisant trop d'effort, laissez-vous emporter. N'oublier pas que l'</a:t>
            </a:r>
            <a:r>
              <a:rPr lang="fr-FR" sz="2400" b="1" dirty="0" smtClean="0"/>
              <a:t>être humain est naturellement prédisposé à l'apprentissage communicatif, linguistique et culturel</a:t>
            </a:r>
            <a:r>
              <a:rPr lang="fr-FR" sz="2400" dirty="0" smtClean="0"/>
              <a:t>. Vous avez de meilleures chances d'apprendre et de vous trouver à l'aise si vous vous relaxez plutôt que de lutter. </a:t>
            </a:r>
            <a:endParaRPr lang="fr-FR"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1000"/>
                                        <p:tgtEl>
                                          <p:spTgt spid="3">
                                            <p:txEl>
                                              <p:pRg st="1" end="1"/>
                                            </p:txEl>
                                          </p:spTgt>
                                        </p:tgtEl>
                                      </p:cBhvr>
                                    </p:animEffect>
                                    <p:anim calcmode="lin" valueType="num">
                                      <p:cBhvr>
                                        <p:cTn id="16"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1"/>
          </p:nvPr>
        </p:nvSpPr>
        <p:spPr>
          <a:xfrm>
            <a:off x="428596" y="1357298"/>
            <a:ext cx="7467600" cy="4929222"/>
          </a:xfrm>
        </p:spPr>
        <p:txBody>
          <a:bodyPr>
            <a:normAutofit fontScale="85000" lnSpcReduction="20000"/>
          </a:bodyPr>
          <a:lstStyle/>
          <a:p>
            <a:pPr>
              <a:buNone/>
            </a:pPr>
            <a:endParaRPr lang="fr-FR" sz="2000" b="1" dirty="0" smtClean="0"/>
          </a:p>
          <a:p>
            <a:r>
              <a:rPr lang="fr-FR" sz="2800" b="1" dirty="0" smtClean="0"/>
              <a:t>2- Apprenez à fonctionner en français uniquement.</a:t>
            </a:r>
          </a:p>
          <a:p>
            <a:endParaRPr lang="fr-FR" sz="2000" b="1" dirty="0" smtClean="0"/>
          </a:p>
          <a:p>
            <a:pPr lvl="1"/>
            <a:r>
              <a:rPr lang="fr-FR" sz="2600" dirty="0" smtClean="0"/>
              <a:t>En vous appuyant sur votre langue maternelle, vous ralentissez vos progrès en croyant progresser plus vite. Il faut donc le plus tôt possible fonctionner entièrement dans la langue cible.</a:t>
            </a:r>
          </a:p>
          <a:p>
            <a:pPr lvl="1">
              <a:buNone/>
            </a:pPr>
            <a:endParaRPr lang="fr-FR" sz="2600" dirty="0" smtClean="0"/>
          </a:p>
          <a:p>
            <a:pPr lvl="1"/>
            <a:r>
              <a:rPr lang="fr-FR" sz="2600" dirty="0" smtClean="0"/>
              <a:t>Ne cherchez pas à faire dans une langue exactement ce que vous faites dans l'autre.</a:t>
            </a:r>
          </a:p>
          <a:p>
            <a:pPr lvl="1">
              <a:buNone/>
            </a:pPr>
            <a:endParaRPr lang="fr-FR" sz="2600" dirty="0" smtClean="0"/>
          </a:p>
          <a:p>
            <a:pPr lvl="1"/>
            <a:r>
              <a:rPr lang="fr-FR" sz="2600" dirty="0" smtClean="0"/>
              <a:t>Forcez-vous à ne rien traduire d'une langue à l'autre, et à vous exprimer avec le matériau linguistique dont vous disposez</a:t>
            </a:r>
            <a:r>
              <a:rPr lang="fr-FR" sz="2200" dirty="0" smtClean="0"/>
              <a:t>.</a:t>
            </a:r>
          </a:p>
          <a:p>
            <a:pPr lvl="1"/>
            <a:endParaRPr lang="fr-FR" sz="1700" b="1" dirty="0"/>
          </a:p>
        </p:txBody>
      </p:sp>
      <p:sp>
        <p:nvSpPr>
          <p:cNvPr id="4" name="Titre 1"/>
          <p:cNvSpPr>
            <a:spLocks noGrp="1"/>
          </p:cNvSpPr>
          <p:nvPr>
            <p:ph type="title"/>
          </p:nvPr>
        </p:nvSpPr>
        <p:spPr>
          <a:xfrm>
            <a:off x="428596" y="-285776"/>
            <a:ext cx="7467600" cy="1143000"/>
          </a:xfrm>
        </p:spPr>
        <p:txBody>
          <a:bodyPr/>
          <a:lstStyle/>
          <a:p>
            <a:pPr algn="ctr"/>
            <a:r>
              <a:rPr lang="fr-FR" b="1" dirty="0" smtClean="0">
                <a:solidFill>
                  <a:srgbClr val="FF0000"/>
                </a:solidFill>
              </a:rPr>
              <a:t>Stratégies d’immersion </a:t>
            </a:r>
            <a:endParaRPr lang="fr-FR" b="1" dirty="0">
              <a:solidFill>
                <a:srgbClr val="FF0000"/>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1"/>
          </p:nvPr>
        </p:nvSpPr>
        <p:spPr>
          <a:xfrm>
            <a:off x="457200" y="1428736"/>
            <a:ext cx="7467600" cy="4500594"/>
          </a:xfrm>
        </p:spPr>
        <p:txBody>
          <a:bodyPr/>
          <a:lstStyle/>
          <a:p>
            <a:endParaRPr lang="fr-FR" b="1" dirty="0" smtClean="0"/>
          </a:p>
          <a:p>
            <a:r>
              <a:rPr lang="fr-FR" sz="2800" b="1" dirty="0" smtClean="0"/>
              <a:t>3- Sur-communiquez! </a:t>
            </a:r>
          </a:p>
          <a:p>
            <a:pPr lvl="1">
              <a:buNone/>
            </a:pPr>
            <a:endParaRPr lang="fr-FR" dirty="0" smtClean="0"/>
          </a:p>
          <a:p>
            <a:pPr lvl="1" algn="just">
              <a:buNone/>
            </a:pPr>
            <a:r>
              <a:rPr lang="fr-FR" dirty="0" smtClean="0"/>
              <a:t>         </a:t>
            </a:r>
            <a:r>
              <a:rPr lang="fr-FR" sz="2800" dirty="0" smtClean="0"/>
              <a:t>Seule une pratique régulière de la communication vous permettra de vous sentir à l'aise. Forcez-vous donc à communiquer à l'oral et à l'écrit plus que vous ne le feriez normalement.</a:t>
            </a:r>
            <a:endParaRPr lang="fr-FR" dirty="0" smtClean="0"/>
          </a:p>
          <a:p>
            <a:endParaRPr lang="fr-FR" dirty="0" smtClean="0"/>
          </a:p>
          <a:p>
            <a:pPr lvl="1">
              <a:buNone/>
            </a:pPr>
            <a:endParaRPr lang="fr-FR" dirty="0"/>
          </a:p>
        </p:txBody>
      </p:sp>
      <p:sp>
        <p:nvSpPr>
          <p:cNvPr id="4" name="Titre 1"/>
          <p:cNvSpPr>
            <a:spLocks noGrp="1"/>
          </p:cNvSpPr>
          <p:nvPr>
            <p:ph type="title"/>
          </p:nvPr>
        </p:nvSpPr>
        <p:spPr>
          <a:xfrm>
            <a:off x="428596" y="0"/>
            <a:ext cx="7467600" cy="1143000"/>
          </a:xfrm>
        </p:spPr>
        <p:txBody>
          <a:bodyPr/>
          <a:lstStyle/>
          <a:p>
            <a:pPr algn="ctr"/>
            <a:r>
              <a:rPr lang="fr-FR" b="1" dirty="0" smtClean="0">
                <a:solidFill>
                  <a:srgbClr val="FF0000"/>
                </a:solidFill>
              </a:rPr>
              <a:t>Stratégies d’immersion </a:t>
            </a:r>
            <a:endParaRPr lang="fr-FR" b="1" dirty="0">
              <a:solidFill>
                <a:srgbClr val="FF0000"/>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42910" y="2643182"/>
            <a:ext cx="7467600" cy="1143000"/>
          </a:xfrm>
        </p:spPr>
        <p:txBody>
          <a:bodyPr>
            <a:normAutofit/>
          </a:bodyPr>
          <a:lstStyle/>
          <a:p>
            <a:pPr algn="ctr"/>
            <a:r>
              <a:rPr lang="fr-FR" sz="3600" b="1" dirty="0" smtClean="0">
                <a:solidFill>
                  <a:srgbClr val="FF0000"/>
                </a:solidFill>
              </a:rPr>
              <a:t>L’oral à l’école primaire</a:t>
            </a:r>
            <a:endParaRPr lang="fr-FR" sz="3600" b="1" dirty="0">
              <a:solidFill>
                <a:srgbClr val="FF0000"/>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28596" y="357166"/>
            <a:ext cx="7467600" cy="1285876"/>
          </a:xfrm>
        </p:spPr>
        <p:txBody>
          <a:bodyPr>
            <a:noAutofit/>
          </a:bodyPr>
          <a:lstStyle/>
          <a:p>
            <a:pPr algn="ctr"/>
            <a:r>
              <a:rPr lang="fr-FR" sz="2400" b="1" dirty="0" smtClean="0">
                <a:solidFill>
                  <a:srgbClr val="FF0000"/>
                </a:solidFill>
              </a:rPr>
              <a:t>Compétences à acquérir</a:t>
            </a:r>
            <a:r>
              <a:rPr lang="fr-FR" sz="2000" b="1" dirty="0" smtClean="0">
                <a:solidFill>
                  <a:srgbClr val="FF0000"/>
                </a:solidFill>
              </a:rPr>
              <a:t/>
            </a:r>
            <a:br>
              <a:rPr lang="fr-FR" sz="2000" b="1" dirty="0" smtClean="0">
                <a:solidFill>
                  <a:srgbClr val="FF0000"/>
                </a:solidFill>
              </a:rPr>
            </a:br>
            <a:endParaRPr lang="fr-FR" sz="1800" b="1" dirty="0">
              <a:solidFill>
                <a:srgbClr val="FF0000"/>
              </a:solidFill>
            </a:endParaRPr>
          </a:p>
        </p:txBody>
      </p:sp>
      <p:sp>
        <p:nvSpPr>
          <p:cNvPr id="3" name="Espace réservé du contenu 2"/>
          <p:cNvSpPr>
            <a:spLocks noGrp="1"/>
          </p:cNvSpPr>
          <p:nvPr>
            <p:ph sz="quarter" idx="1"/>
          </p:nvPr>
        </p:nvSpPr>
        <p:spPr>
          <a:xfrm>
            <a:off x="428596" y="1571612"/>
            <a:ext cx="7467600" cy="4873752"/>
          </a:xfrm>
        </p:spPr>
        <p:txBody>
          <a:bodyPr>
            <a:noAutofit/>
          </a:bodyPr>
          <a:lstStyle/>
          <a:p>
            <a:pPr>
              <a:buNone/>
            </a:pPr>
            <a:endParaRPr lang="fr-FR" sz="2000" b="1" dirty="0" smtClean="0"/>
          </a:p>
          <a:p>
            <a:r>
              <a:rPr lang="fr-FR" sz="2000" b="1" dirty="0" smtClean="0"/>
              <a:t>L’apprenant doit pouvoir : </a:t>
            </a:r>
          </a:p>
          <a:p>
            <a:pPr>
              <a:buNone/>
            </a:pPr>
            <a:endParaRPr lang="fr-FR" sz="2000" dirty="0" smtClean="0"/>
          </a:p>
          <a:p>
            <a:pPr algn="just">
              <a:buNone/>
            </a:pPr>
            <a:r>
              <a:rPr lang="fr-FR" dirty="0" smtClean="0"/>
              <a:t>       Prendre la parole et s’exprimer de manière compréhensible quant à la prononciation et à l’articulation dans des situations diverses (telles que les dialogues, le récit ou l’explication…) en utilisant les temps des verbes, les pronoms personnels, les mots de liaison  pour établir des relations entre deux propositions simples. </a:t>
            </a:r>
          </a:p>
          <a:p>
            <a:pPr>
              <a:buNone/>
            </a:pPr>
            <a:endParaRPr lang="fr-FR" sz="2000" dirty="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1"/>
          </p:nvPr>
        </p:nvSpPr>
        <p:spPr>
          <a:xfrm>
            <a:off x="428596" y="642918"/>
            <a:ext cx="7467600" cy="5286412"/>
          </a:xfrm>
        </p:spPr>
        <p:txBody>
          <a:bodyPr>
            <a:normAutofit fontScale="92500"/>
          </a:bodyPr>
          <a:lstStyle/>
          <a:p>
            <a:r>
              <a:rPr lang="fr-FR" b="1" dirty="0" smtClean="0"/>
              <a:t>L’apprenant doit pouvoir aussi :</a:t>
            </a:r>
            <a:endParaRPr lang="fr-FR" dirty="0" smtClean="0"/>
          </a:p>
          <a:p>
            <a:pPr lvl="0" algn="just"/>
            <a:r>
              <a:rPr lang="fr-FR" dirty="0" smtClean="0"/>
              <a:t>Organiser logiquement son propos pour traduire et commenter ses actions, ses attitudes et ses productions.</a:t>
            </a:r>
          </a:p>
          <a:p>
            <a:pPr lvl="0" algn="just"/>
            <a:r>
              <a:rPr lang="fr-FR" dirty="0" smtClean="0"/>
              <a:t>Prendre sa place dans un dialogue : écouter, oser s’exprimer, rester dans le sujet.</a:t>
            </a:r>
          </a:p>
          <a:p>
            <a:pPr lvl="0" algn="just"/>
            <a:r>
              <a:rPr lang="fr-FR" dirty="0" smtClean="0"/>
              <a:t>Réinvestir le vocabulaire acquis dans les diverses activités de la classe.</a:t>
            </a:r>
          </a:p>
          <a:p>
            <a:pPr lvl="0" algn="just"/>
            <a:r>
              <a:rPr lang="fr-FR" dirty="0" smtClean="0"/>
              <a:t>Identifier des éléments de la langue parlée (sons…), les isoler, les reproduire (jeux de mots), les associer, les agencer (inventions de mots).</a:t>
            </a:r>
          </a:p>
          <a:p>
            <a:pPr lvl="0" algn="just"/>
            <a:r>
              <a:rPr lang="fr-FR" dirty="0" smtClean="0"/>
              <a:t>Formuler correctement des demandes ou y répondre.</a:t>
            </a:r>
          </a:p>
          <a:p>
            <a:pPr lvl="0" algn="just"/>
            <a:r>
              <a:rPr lang="fr-FR" dirty="0" smtClean="0"/>
              <a:t>Dire et mémoriser des textes courts (comptine, poème).</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5"/>
          <p:cNvSpPr>
            <a:spLocks noGrp="1"/>
          </p:cNvSpPr>
          <p:nvPr>
            <p:ph type="sldNum" sz="quarter" idx="4294967295"/>
          </p:nvPr>
        </p:nvSpPr>
        <p:spPr>
          <a:xfrm>
            <a:off x="6553200" y="6356350"/>
            <a:ext cx="2133600" cy="365125"/>
          </a:xfrm>
          <a:prstGeom prst="rect">
            <a:avLst/>
          </a:prstGeom>
        </p:spPr>
        <p:txBody>
          <a:bodyPr/>
          <a:lstStyle/>
          <a:p>
            <a:pPr>
              <a:defRPr/>
            </a:pPr>
            <a:fld id="{37DB16FA-CAEB-44B8-AB84-A48523CFAC8A}" type="slidenum">
              <a:rPr lang="fr-FR"/>
              <a:pPr>
                <a:defRPr/>
              </a:pPr>
              <a:t>29</a:t>
            </a:fld>
            <a:endParaRPr lang="fr-FR"/>
          </a:p>
        </p:txBody>
      </p:sp>
      <p:sp>
        <p:nvSpPr>
          <p:cNvPr id="6148" name="Rectangle 3"/>
          <p:cNvSpPr>
            <a:spLocks noGrp="1" noChangeArrowheads="1"/>
          </p:cNvSpPr>
          <p:nvPr>
            <p:ph type="body" idx="1"/>
          </p:nvPr>
        </p:nvSpPr>
        <p:spPr>
          <a:xfrm>
            <a:off x="428596" y="642918"/>
            <a:ext cx="7467600" cy="4873752"/>
          </a:xfrm>
        </p:spPr>
        <p:txBody>
          <a:bodyPr>
            <a:normAutofit/>
          </a:bodyPr>
          <a:lstStyle/>
          <a:p>
            <a:pPr eaLnBrk="1" hangingPunct="1">
              <a:lnSpc>
                <a:spcPct val="90000"/>
              </a:lnSpc>
              <a:buFontTx/>
              <a:buNone/>
            </a:pPr>
            <a:r>
              <a:rPr lang="fr-FR" sz="2400" i="1" dirty="0" smtClean="0"/>
              <a:t>			</a:t>
            </a:r>
          </a:p>
          <a:p>
            <a:pPr eaLnBrk="1" hangingPunct="1">
              <a:lnSpc>
                <a:spcPct val="90000"/>
              </a:lnSpc>
              <a:buFontTx/>
              <a:buNone/>
            </a:pPr>
            <a:r>
              <a:rPr lang="fr-FR" i="1" dirty="0" smtClean="0"/>
              <a:t>         </a:t>
            </a:r>
          </a:p>
          <a:p>
            <a:pPr eaLnBrk="1" hangingPunct="1">
              <a:lnSpc>
                <a:spcPct val="90000"/>
              </a:lnSpc>
              <a:buFontTx/>
              <a:buNone/>
            </a:pPr>
            <a:r>
              <a:rPr lang="fr-FR" sz="3200" b="1" i="1" dirty="0" smtClean="0"/>
              <a:t>    «</a:t>
            </a:r>
            <a:r>
              <a:rPr lang="fr-FR" sz="3200" i="1" dirty="0" smtClean="0"/>
              <a:t>  </a:t>
            </a:r>
            <a:r>
              <a:rPr lang="fr-FR" sz="3900" i="1" dirty="0" smtClean="0"/>
              <a:t>Si on se donne le temps </a:t>
            </a:r>
          </a:p>
          <a:p>
            <a:pPr eaLnBrk="1" hangingPunct="1">
              <a:lnSpc>
                <a:spcPct val="90000"/>
              </a:lnSpc>
              <a:buFontTx/>
              <a:buNone/>
            </a:pPr>
            <a:r>
              <a:rPr lang="fr-FR" sz="3900" i="1" dirty="0" smtClean="0"/>
              <a:t>	d’écouter et de laisser parler les élèves, ils rentreront dans l’oral. »</a:t>
            </a:r>
          </a:p>
          <a:p>
            <a:pPr eaLnBrk="1" hangingPunct="1">
              <a:lnSpc>
                <a:spcPct val="90000"/>
              </a:lnSpc>
              <a:buFontTx/>
              <a:buNone/>
            </a:pPr>
            <a:endParaRPr lang="fr-FR" sz="2400" dirty="0" smtClean="0"/>
          </a:p>
          <a:p>
            <a:pPr algn="r" eaLnBrk="1" hangingPunct="1">
              <a:lnSpc>
                <a:spcPct val="90000"/>
              </a:lnSpc>
              <a:buFontTx/>
              <a:buNone/>
            </a:pPr>
            <a:r>
              <a:rPr lang="fr-FR" sz="1600" dirty="0" smtClean="0">
                <a:solidFill>
                  <a:srgbClr val="FF0000"/>
                </a:solidFill>
              </a:rPr>
              <a:t>Mireille </a:t>
            </a:r>
            <a:r>
              <a:rPr lang="fr-FR" sz="1600" dirty="0" err="1" smtClean="0">
                <a:solidFill>
                  <a:srgbClr val="FF0000"/>
                </a:solidFill>
              </a:rPr>
              <a:t>Brigaudiot</a:t>
            </a:r>
            <a:endParaRPr lang="fr-FR" sz="1600" dirty="0" smtClean="0">
              <a:solidFill>
                <a:srgbClr val="FF00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b="1" dirty="0" smtClean="0">
                <a:solidFill>
                  <a:schemeClr val="tx1"/>
                </a:solidFill>
              </a:rPr>
              <a:t>introduction</a:t>
            </a:r>
            <a:endParaRPr lang="fr-FR" b="1" dirty="0">
              <a:solidFill>
                <a:schemeClr val="tx1"/>
              </a:solidFill>
            </a:endParaRPr>
          </a:p>
        </p:txBody>
      </p:sp>
      <p:sp>
        <p:nvSpPr>
          <p:cNvPr id="3" name="Espace réservé du contenu 2"/>
          <p:cNvSpPr>
            <a:spLocks noGrp="1"/>
          </p:cNvSpPr>
          <p:nvPr>
            <p:ph sz="quarter" idx="1"/>
          </p:nvPr>
        </p:nvSpPr>
        <p:spPr>
          <a:xfrm>
            <a:off x="500034" y="1428736"/>
            <a:ext cx="7467600" cy="4873752"/>
          </a:xfrm>
        </p:spPr>
        <p:txBody>
          <a:bodyPr>
            <a:normAutofit/>
          </a:bodyPr>
          <a:lstStyle/>
          <a:p>
            <a:pPr>
              <a:buNone/>
            </a:pPr>
            <a:r>
              <a:rPr lang="fr-FR" dirty="0" smtClean="0"/>
              <a:t>       </a:t>
            </a:r>
          </a:p>
          <a:p>
            <a:pPr algn="just">
              <a:buNone/>
            </a:pPr>
            <a:r>
              <a:rPr lang="fr-FR" sz="2800" dirty="0" smtClean="0"/>
              <a:t>		L’enseignement du français langue étrangère a connu plusieurs méthodologies au cours de l’histoire. Leur évolution nous a apporté des contributions qui sont marquantes pour l’enseignement du FLE aujourd’hui dont le but revendiqué est de développer les quatre compétences suivantes: CO/EO/CE/EE.</a:t>
            </a:r>
            <a:endParaRPr lang="fr-FR"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1"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1" uiExpand="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1"/>
          </p:nvPr>
        </p:nvSpPr>
        <p:spPr>
          <a:xfrm>
            <a:off x="428596" y="714356"/>
            <a:ext cx="7467600" cy="4873752"/>
          </a:xfrm>
        </p:spPr>
        <p:txBody>
          <a:bodyPr/>
          <a:lstStyle/>
          <a:p>
            <a:pPr>
              <a:buNone/>
            </a:pPr>
            <a:endParaRPr lang="fr-FR" dirty="0" smtClean="0"/>
          </a:p>
          <a:p>
            <a:pPr>
              <a:buNone/>
            </a:pPr>
            <a:endParaRPr lang="fr-FR" dirty="0" smtClean="0"/>
          </a:p>
          <a:p>
            <a:pPr algn="ctr">
              <a:buNone/>
            </a:pPr>
            <a:r>
              <a:rPr lang="fr-FR" sz="3200" b="1" dirty="0" smtClean="0">
                <a:solidFill>
                  <a:srgbClr val="FF0000"/>
                </a:solidFill>
              </a:rPr>
              <a:t>Pourquoi enseigne- t- on l’oral à l’école?</a:t>
            </a:r>
          </a:p>
          <a:p>
            <a:pPr algn="ctr">
              <a:buNone/>
            </a:pPr>
            <a:endParaRPr lang="fr-FR" sz="3200" dirty="0" smtClean="0"/>
          </a:p>
          <a:p>
            <a:pPr algn="ctr">
              <a:buNone/>
            </a:pPr>
            <a:r>
              <a:rPr lang="fr-FR" sz="3200" dirty="0" smtClean="0"/>
              <a:t>Pour apprendre  aux élèves à </a:t>
            </a:r>
            <a:r>
              <a:rPr lang="fr-FR" sz="3200" dirty="0" smtClean="0">
                <a:solidFill>
                  <a:srgbClr val="FF0000"/>
                </a:solidFill>
              </a:rPr>
              <a:t>parler</a:t>
            </a:r>
            <a:r>
              <a:rPr lang="fr-FR" sz="3200" dirty="0" smtClean="0"/>
              <a:t> et  les préparer à apprendre à </a:t>
            </a:r>
            <a:r>
              <a:rPr lang="fr-FR" sz="3200" dirty="0" smtClean="0">
                <a:solidFill>
                  <a:srgbClr val="FF0000"/>
                </a:solidFill>
              </a:rPr>
              <a:t>lire</a:t>
            </a:r>
            <a:r>
              <a:rPr lang="fr-FR" sz="3200" dirty="0" smtClean="0"/>
              <a:t> et à </a:t>
            </a:r>
            <a:r>
              <a:rPr lang="fr-FR" sz="3200" dirty="0" smtClean="0">
                <a:solidFill>
                  <a:srgbClr val="FF0000"/>
                </a:solidFill>
              </a:rPr>
              <a:t>écrire</a:t>
            </a:r>
            <a:r>
              <a:rPr lang="fr-FR" sz="3200" dirty="0" smtClean="0"/>
              <a:t>.</a:t>
            </a:r>
            <a:endParaRPr lang="fr-FR"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1000"/>
                                        <p:tgtEl>
                                          <p:spTgt spid="3">
                                            <p:txEl>
                                              <p:pRg st="4" end="4"/>
                                            </p:txEl>
                                          </p:spTgt>
                                        </p:tgtEl>
                                      </p:cBhvr>
                                    </p:animEffect>
                                    <p:anim calcmode="lin" valueType="num">
                                      <p:cBhvr>
                                        <p:cTn id="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algn="ctr" eaLnBrk="1" hangingPunct="1"/>
            <a:r>
              <a:rPr lang="fr-FR" sz="3800" b="1" dirty="0" smtClean="0">
                <a:solidFill>
                  <a:srgbClr val="FF0000"/>
                </a:solidFill>
              </a:rPr>
              <a:t>Apprendre à parler…</a:t>
            </a:r>
          </a:p>
        </p:txBody>
      </p:sp>
      <p:sp>
        <p:nvSpPr>
          <p:cNvPr id="84995" name="Rectangle 3"/>
          <p:cNvSpPr>
            <a:spLocks noGrp="1" noChangeArrowheads="1"/>
          </p:cNvSpPr>
          <p:nvPr>
            <p:ph type="body" idx="1"/>
          </p:nvPr>
        </p:nvSpPr>
        <p:spPr>
          <a:xfrm>
            <a:off x="457200" y="1600200"/>
            <a:ext cx="7467600" cy="4472006"/>
          </a:xfrm>
        </p:spPr>
        <p:txBody>
          <a:bodyPr rtlCol="0">
            <a:normAutofit/>
          </a:bodyPr>
          <a:lstStyle/>
          <a:p>
            <a:pPr eaLnBrk="1" fontAlgn="auto" hangingPunct="1">
              <a:lnSpc>
                <a:spcPct val="90000"/>
              </a:lnSpc>
              <a:spcAft>
                <a:spcPts val="0"/>
              </a:spcAft>
              <a:buFont typeface="Arial" pitchFamily="34" charset="0"/>
              <a:buChar char="•"/>
              <a:defRPr/>
            </a:pPr>
            <a:r>
              <a:rPr lang="fr-FR" sz="2800" b="1" dirty="0" smtClean="0"/>
              <a:t>…ce n’est pas apprendre des mots         isolés</a:t>
            </a:r>
            <a:endParaRPr lang="fr-FR" sz="2800" i="1" dirty="0" smtClean="0"/>
          </a:p>
          <a:p>
            <a:pPr lvl="1" algn="just" eaLnBrk="1" fontAlgn="auto" hangingPunct="1">
              <a:lnSpc>
                <a:spcPct val="90000"/>
              </a:lnSpc>
              <a:spcAft>
                <a:spcPts val="0"/>
              </a:spcAft>
              <a:buFont typeface="Arial" pitchFamily="34" charset="0"/>
              <a:buChar char="–"/>
              <a:defRPr/>
            </a:pPr>
            <a:r>
              <a:rPr lang="fr-FR" sz="2400" dirty="0" smtClean="0"/>
              <a:t>apprendre des listes de mots (le dictionnaire) ne permet pas d’apprendre une langue : la langue n’est pas un « catalogue de mots ».</a:t>
            </a:r>
          </a:p>
          <a:p>
            <a:pPr eaLnBrk="1" fontAlgn="auto" hangingPunct="1">
              <a:lnSpc>
                <a:spcPct val="90000"/>
              </a:lnSpc>
              <a:spcAft>
                <a:spcPts val="0"/>
              </a:spcAft>
              <a:buFont typeface="Arial" pitchFamily="34" charset="0"/>
              <a:buChar char="•"/>
              <a:defRPr/>
            </a:pPr>
            <a:r>
              <a:rPr lang="fr-FR" sz="2800" b="1" dirty="0" smtClean="0"/>
              <a:t>…ce n’est pas apprendre par cœur</a:t>
            </a:r>
          </a:p>
          <a:p>
            <a:pPr lvl="1" algn="just" eaLnBrk="1" fontAlgn="auto" hangingPunct="1">
              <a:lnSpc>
                <a:spcPct val="90000"/>
              </a:lnSpc>
              <a:spcAft>
                <a:spcPts val="0"/>
              </a:spcAft>
              <a:buFont typeface="Arial" pitchFamily="34" charset="0"/>
              <a:buChar char="–"/>
              <a:defRPr/>
            </a:pPr>
            <a:r>
              <a:rPr lang="fr-FR" sz="2400" dirty="0" smtClean="0"/>
              <a:t>dénommer des objets et des images permet peut-être d’acquérir du vocabulaire, mais pas de mettre en fonctionnement le langage, c’est-à-dire à créer des combinaisons d’éléments verbaux ayant un sens. </a:t>
            </a:r>
          </a:p>
        </p:txBody>
      </p:sp>
      <p:sp>
        <p:nvSpPr>
          <p:cNvPr id="2" name="Espace réservé du numéro de diapositive 1"/>
          <p:cNvSpPr>
            <a:spLocks noGrp="1"/>
          </p:cNvSpPr>
          <p:nvPr>
            <p:ph type="sldNum" sz="quarter" idx="4294967295"/>
          </p:nvPr>
        </p:nvSpPr>
        <p:spPr>
          <a:xfrm>
            <a:off x="6553200" y="6356350"/>
            <a:ext cx="2133600" cy="365125"/>
          </a:xfrm>
          <a:prstGeom prst="rect">
            <a:avLst/>
          </a:prstGeom>
        </p:spPr>
        <p:txBody>
          <a:bodyPr/>
          <a:lstStyle/>
          <a:p>
            <a:pPr>
              <a:defRPr/>
            </a:pPr>
            <a:fld id="{7C393D5C-4682-4DE2-AB81-F2C0DB5B11A2}" type="slidenum">
              <a:rPr lang="fr-FR" smtClean="0"/>
              <a:pPr>
                <a:defRPr/>
              </a:pPr>
              <a:t>31</a:t>
            </a:fld>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84995">
                                            <p:txEl>
                                              <p:pRg st="0" end="0"/>
                                            </p:txEl>
                                          </p:spTgt>
                                        </p:tgtEl>
                                        <p:attrNameLst>
                                          <p:attrName>style.visibility</p:attrName>
                                        </p:attrNameLst>
                                      </p:cBhvr>
                                      <p:to>
                                        <p:strVal val="visible"/>
                                      </p:to>
                                    </p:set>
                                    <p:animEffect transition="in" filter="fade">
                                      <p:cBhvr>
                                        <p:cTn id="7" dur="1000"/>
                                        <p:tgtEl>
                                          <p:spTgt spid="84995">
                                            <p:txEl>
                                              <p:pRg st="0" end="0"/>
                                            </p:txEl>
                                          </p:spTgt>
                                        </p:tgtEl>
                                      </p:cBhvr>
                                    </p:animEffect>
                                    <p:anim calcmode="lin" valueType="num">
                                      <p:cBhvr>
                                        <p:cTn id="8" dur="1000" fill="hold"/>
                                        <p:tgtEl>
                                          <p:spTgt spid="84995">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84995">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84995">
                                            <p:txEl>
                                              <p:pRg st="0" end="0"/>
                                            </p:txEl>
                                          </p:spTgt>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0"/>
                                  </p:stCondLst>
                                  <p:childTnLst>
                                    <p:set>
                                      <p:cBhvr>
                                        <p:cTn id="12" dur="1" fill="hold">
                                          <p:stCondLst>
                                            <p:cond delay="0"/>
                                          </p:stCondLst>
                                        </p:cTn>
                                        <p:tgtEl>
                                          <p:spTgt spid="84995">
                                            <p:txEl>
                                              <p:pRg st="1" end="1"/>
                                            </p:txEl>
                                          </p:spTgt>
                                        </p:tgtEl>
                                        <p:attrNameLst>
                                          <p:attrName>style.visibility</p:attrName>
                                        </p:attrNameLst>
                                      </p:cBhvr>
                                      <p:to>
                                        <p:strVal val="visible"/>
                                      </p:to>
                                    </p:set>
                                    <p:animEffect transition="in" filter="fade">
                                      <p:cBhvr>
                                        <p:cTn id="13" dur="1000"/>
                                        <p:tgtEl>
                                          <p:spTgt spid="84995">
                                            <p:txEl>
                                              <p:pRg st="1" end="1"/>
                                            </p:txEl>
                                          </p:spTgt>
                                        </p:tgtEl>
                                      </p:cBhvr>
                                    </p:animEffect>
                                    <p:anim calcmode="lin" valueType="num">
                                      <p:cBhvr>
                                        <p:cTn id="14" dur="1000" fill="hold"/>
                                        <p:tgtEl>
                                          <p:spTgt spid="84995">
                                            <p:txEl>
                                              <p:pRg st="1" end="1"/>
                                            </p:txEl>
                                          </p:spTgt>
                                        </p:tgtEl>
                                        <p:attrNameLst>
                                          <p:attrName>ppt_x</p:attrName>
                                        </p:attrNameLst>
                                      </p:cBhvr>
                                      <p:tavLst>
                                        <p:tav tm="0">
                                          <p:val>
                                            <p:strVal val="#ppt_x"/>
                                          </p:val>
                                        </p:tav>
                                        <p:tav tm="100000">
                                          <p:val>
                                            <p:strVal val="#ppt_x"/>
                                          </p:val>
                                        </p:tav>
                                      </p:tavLst>
                                    </p:anim>
                                    <p:anim calcmode="lin" valueType="num">
                                      <p:cBhvr>
                                        <p:cTn id="15" dur="900" decel="100000" fill="hold"/>
                                        <p:tgtEl>
                                          <p:spTgt spid="84995">
                                            <p:txEl>
                                              <p:pRg st="1" end="1"/>
                                            </p:txEl>
                                          </p:spTgt>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84995">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7" presetClass="entr" presetSubtype="0" fill="hold" nodeType="clickEffect">
                                  <p:stCondLst>
                                    <p:cond delay="0"/>
                                  </p:stCondLst>
                                  <p:childTnLst>
                                    <p:set>
                                      <p:cBhvr>
                                        <p:cTn id="20" dur="1" fill="hold">
                                          <p:stCondLst>
                                            <p:cond delay="0"/>
                                          </p:stCondLst>
                                        </p:cTn>
                                        <p:tgtEl>
                                          <p:spTgt spid="84995">
                                            <p:txEl>
                                              <p:pRg st="2" end="2"/>
                                            </p:txEl>
                                          </p:spTgt>
                                        </p:tgtEl>
                                        <p:attrNameLst>
                                          <p:attrName>style.visibility</p:attrName>
                                        </p:attrNameLst>
                                      </p:cBhvr>
                                      <p:to>
                                        <p:strVal val="visible"/>
                                      </p:to>
                                    </p:set>
                                    <p:animEffect transition="in" filter="fade">
                                      <p:cBhvr>
                                        <p:cTn id="21" dur="1000"/>
                                        <p:tgtEl>
                                          <p:spTgt spid="84995">
                                            <p:txEl>
                                              <p:pRg st="2" end="2"/>
                                            </p:txEl>
                                          </p:spTgt>
                                        </p:tgtEl>
                                      </p:cBhvr>
                                    </p:animEffect>
                                    <p:anim calcmode="lin" valueType="num">
                                      <p:cBhvr>
                                        <p:cTn id="22" dur="1000" fill="hold"/>
                                        <p:tgtEl>
                                          <p:spTgt spid="84995">
                                            <p:txEl>
                                              <p:pRg st="2" end="2"/>
                                            </p:txEl>
                                          </p:spTgt>
                                        </p:tgtEl>
                                        <p:attrNameLst>
                                          <p:attrName>ppt_x</p:attrName>
                                        </p:attrNameLst>
                                      </p:cBhvr>
                                      <p:tavLst>
                                        <p:tav tm="0">
                                          <p:val>
                                            <p:strVal val="#ppt_x"/>
                                          </p:val>
                                        </p:tav>
                                        <p:tav tm="100000">
                                          <p:val>
                                            <p:strVal val="#ppt_x"/>
                                          </p:val>
                                        </p:tav>
                                      </p:tavLst>
                                    </p:anim>
                                    <p:anim calcmode="lin" valueType="num">
                                      <p:cBhvr>
                                        <p:cTn id="23" dur="900" decel="100000" fill="hold"/>
                                        <p:tgtEl>
                                          <p:spTgt spid="84995">
                                            <p:txEl>
                                              <p:pRg st="2" end="2"/>
                                            </p:txEl>
                                          </p:spTgt>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84995">
                                            <p:txEl>
                                              <p:pRg st="2" end="2"/>
                                            </p:txEl>
                                          </p:spTgt>
                                        </p:tgtEl>
                                        <p:attrNameLst>
                                          <p:attrName>ppt_y</p:attrName>
                                        </p:attrNameLst>
                                      </p:cBhvr>
                                      <p:tavLst>
                                        <p:tav tm="0">
                                          <p:val>
                                            <p:strVal val="#ppt_y-.03"/>
                                          </p:val>
                                        </p:tav>
                                        <p:tav tm="100000">
                                          <p:val>
                                            <p:strVal val="#ppt_y"/>
                                          </p:val>
                                        </p:tav>
                                      </p:tavLst>
                                    </p:anim>
                                  </p:childTnLst>
                                </p:cTn>
                              </p:par>
                              <p:par>
                                <p:cTn id="25" presetID="37" presetClass="entr" presetSubtype="0" fill="hold" nodeType="withEffect">
                                  <p:stCondLst>
                                    <p:cond delay="0"/>
                                  </p:stCondLst>
                                  <p:childTnLst>
                                    <p:set>
                                      <p:cBhvr>
                                        <p:cTn id="26" dur="1" fill="hold">
                                          <p:stCondLst>
                                            <p:cond delay="0"/>
                                          </p:stCondLst>
                                        </p:cTn>
                                        <p:tgtEl>
                                          <p:spTgt spid="84995">
                                            <p:txEl>
                                              <p:pRg st="3" end="3"/>
                                            </p:txEl>
                                          </p:spTgt>
                                        </p:tgtEl>
                                        <p:attrNameLst>
                                          <p:attrName>style.visibility</p:attrName>
                                        </p:attrNameLst>
                                      </p:cBhvr>
                                      <p:to>
                                        <p:strVal val="visible"/>
                                      </p:to>
                                    </p:set>
                                    <p:animEffect transition="in" filter="fade">
                                      <p:cBhvr>
                                        <p:cTn id="27" dur="1000"/>
                                        <p:tgtEl>
                                          <p:spTgt spid="84995">
                                            <p:txEl>
                                              <p:pRg st="3" end="3"/>
                                            </p:txEl>
                                          </p:spTgt>
                                        </p:tgtEl>
                                      </p:cBhvr>
                                    </p:animEffect>
                                    <p:anim calcmode="lin" valueType="num">
                                      <p:cBhvr>
                                        <p:cTn id="28" dur="1000" fill="hold"/>
                                        <p:tgtEl>
                                          <p:spTgt spid="84995">
                                            <p:txEl>
                                              <p:pRg st="3" end="3"/>
                                            </p:txEl>
                                          </p:spTgt>
                                        </p:tgtEl>
                                        <p:attrNameLst>
                                          <p:attrName>ppt_x</p:attrName>
                                        </p:attrNameLst>
                                      </p:cBhvr>
                                      <p:tavLst>
                                        <p:tav tm="0">
                                          <p:val>
                                            <p:strVal val="#ppt_x"/>
                                          </p:val>
                                        </p:tav>
                                        <p:tav tm="100000">
                                          <p:val>
                                            <p:strVal val="#ppt_x"/>
                                          </p:val>
                                        </p:tav>
                                      </p:tavLst>
                                    </p:anim>
                                    <p:anim calcmode="lin" valueType="num">
                                      <p:cBhvr>
                                        <p:cTn id="29" dur="900" decel="100000" fill="hold"/>
                                        <p:tgtEl>
                                          <p:spTgt spid="84995">
                                            <p:txEl>
                                              <p:pRg st="3" end="3"/>
                                            </p:txEl>
                                          </p:spTgt>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84995">
                                            <p:txEl>
                                              <p:pRg st="3" end="3"/>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algn="ctr" eaLnBrk="1" hangingPunct="1"/>
            <a:r>
              <a:rPr lang="fr-FR" sz="3800" b="1" dirty="0" smtClean="0">
                <a:solidFill>
                  <a:srgbClr val="FF0000"/>
                </a:solidFill>
              </a:rPr>
              <a:t>Apprendre à parler…</a:t>
            </a:r>
          </a:p>
        </p:txBody>
      </p:sp>
      <p:sp>
        <p:nvSpPr>
          <p:cNvPr id="25603" name="Rectangle 3"/>
          <p:cNvSpPr>
            <a:spLocks noGrp="1" noChangeArrowheads="1"/>
          </p:cNvSpPr>
          <p:nvPr>
            <p:ph type="body" idx="1"/>
          </p:nvPr>
        </p:nvSpPr>
        <p:spPr>
          <a:xfrm>
            <a:off x="500034" y="1571612"/>
            <a:ext cx="7772400" cy="4757758"/>
          </a:xfrm>
        </p:spPr>
        <p:txBody>
          <a:bodyPr>
            <a:normAutofit/>
          </a:bodyPr>
          <a:lstStyle/>
          <a:p>
            <a:pPr lvl="1" algn="just"/>
            <a:r>
              <a:rPr lang="fr-FR" sz="2800" b="1" dirty="0" smtClean="0"/>
              <a:t>…ce n’est pas répéter des phrases « toutes faites »</a:t>
            </a:r>
            <a:r>
              <a:rPr lang="fr-FR" sz="2800" dirty="0" smtClean="0"/>
              <a:t> </a:t>
            </a:r>
            <a:r>
              <a:rPr lang="fr-FR" sz="2800" b="1" dirty="0" smtClean="0"/>
              <a:t>mais combiner ses propres mots dans des constructions de phrases pour s’exprimer.</a:t>
            </a:r>
          </a:p>
          <a:p>
            <a:pPr lvl="1">
              <a:buNone/>
            </a:pPr>
            <a:endParaRPr lang="fr-FR" sz="2800" b="1" dirty="0" smtClean="0"/>
          </a:p>
          <a:p>
            <a:pPr lvl="1" algn="just" eaLnBrk="1" hangingPunct="1"/>
            <a:r>
              <a:rPr lang="fr-FR" sz="2800" b="1" dirty="0" smtClean="0"/>
              <a:t>…c’est utiliser le plus grand nombre possible de combinaisons du langage afin de pouvoir exprimer sa pensée. </a:t>
            </a:r>
          </a:p>
        </p:txBody>
      </p:sp>
      <p:sp>
        <p:nvSpPr>
          <p:cNvPr id="2" name="Espace réservé du numéro de diapositive 1"/>
          <p:cNvSpPr>
            <a:spLocks noGrp="1"/>
          </p:cNvSpPr>
          <p:nvPr>
            <p:ph type="sldNum" sz="quarter" idx="4294967295"/>
          </p:nvPr>
        </p:nvSpPr>
        <p:spPr>
          <a:xfrm>
            <a:off x="6553200" y="6356350"/>
            <a:ext cx="2133600" cy="365125"/>
          </a:xfrm>
          <a:prstGeom prst="rect">
            <a:avLst/>
          </a:prstGeom>
        </p:spPr>
        <p:txBody>
          <a:bodyPr/>
          <a:lstStyle/>
          <a:p>
            <a:pPr>
              <a:defRPr/>
            </a:pPr>
            <a:fld id="{6517AA8A-DA7D-4AA7-AC10-0CAB9E59A1D5}" type="slidenum">
              <a:rPr lang="fr-FR" smtClean="0"/>
              <a:pPr>
                <a:defRPr/>
              </a:pPr>
              <a:t>32</a:t>
            </a:fld>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animEffect transition="in" filter="fade">
                                      <p:cBhvr>
                                        <p:cTn id="7" dur="1000"/>
                                        <p:tgtEl>
                                          <p:spTgt spid="25603">
                                            <p:txEl>
                                              <p:pRg st="0" end="0"/>
                                            </p:txEl>
                                          </p:spTgt>
                                        </p:tgtEl>
                                      </p:cBhvr>
                                    </p:animEffect>
                                    <p:anim calcmode="lin" valueType="num">
                                      <p:cBhvr>
                                        <p:cTn id="8" dur="1000" fill="hold"/>
                                        <p:tgtEl>
                                          <p:spTgt spid="2560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2560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560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25603">
                                            <p:txEl>
                                              <p:pRg st="2" end="2"/>
                                            </p:txEl>
                                          </p:spTgt>
                                        </p:tgtEl>
                                        <p:attrNameLst>
                                          <p:attrName>style.visibility</p:attrName>
                                        </p:attrNameLst>
                                      </p:cBhvr>
                                      <p:to>
                                        <p:strVal val="visible"/>
                                      </p:to>
                                    </p:set>
                                    <p:animEffect transition="in" filter="fade">
                                      <p:cBhvr>
                                        <p:cTn id="15" dur="1000"/>
                                        <p:tgtEl>
                                          <p:spTgt spid="25603">
                                            <p:txEl>
                                              <p:pRg st="2" end="2"/>
                                            </p:txEl>
                                          </p:spTgt>
                                        </p:tgtEl>
                                      </p:cBhvr>
                                    </p:animEffect>
                                    <p:anim calcmode="lin" valueType="num">
                                      <p:cBhvr>
                                        <p:cTn id="16" dur="1000" fill="hold"/>
                                        <p:tgtEl>
                                          <p:spTgt spid="25603">
                                            <p:txEl>
                                              <p:pRg st="2" end="2"/>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25603">
                                            <p:txEl>
                                              <p:pRg st="2" end="2"/>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25603">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428596" y="142852"/>
            <a:ext cx="7467600" cy="1000148"/>
          </a:xfrm>
        </p:spPr>
        <p:txBody>
          <a:bodyPr>
            <a:normAutofit/>
          </a:bodyPr>
          <a:lstStyle/>
          <a:p>
            <a:pPr algn="ctr" eaLnBrk="1" hangingPunct="1"/>
            <a:r>
              <a:rPr lang="fr-FR" sz="3200" b="1" dirty="0" smtClean="0">
                <a:solidFill>
                  <a:srgbClr val="FF0000"/>
                </a:solidFill>
              </a:rPr>
              <a:t>Apprendre à parler…</a:t>
            </a:r>
          </a:p>
        </p:txBody>
      </p:sp>
      <p:sp>
        <p:nvSpPr>
          <p:cNvPr id="26627" name="Rectangle 3"/>
          <p:cNvSpPr>
            <a:spLocks noGrp="1" noChangeArrowheads="1"/>
          </p:cNvSpPr>
          <p:nvPr>
            <p:ph type="body" idx="1"/>
          </p:nvPr>
        </p:nvSpPr>
        <p:spPr>
          <a:xfrm>
            <a:off x="500034" y="1571612"/>
            <a:ext cx="8050213" cy="5068888"/>
          </a:xfrm>
        </p:spPr>
        <p:txBody>
          <a:bodyPr>
            <a:normAutofit/>
          </a:bodyPr>
          <a:lstStyle/>
          <a:p>
            <a:pPr eaLnBrk="1" hangingPunct="1"/>
            <a:r>
              <a:rPr lang="fr-FR" sz="2800" b="1" dirty="0" smtClean="0"/>
              <a:t>…c’est organiser des mots dans des phrases.</a:t>
            </a:r>
          </a:p>
          <a:p>
            <a:pPr lvl="1" algn="just" eaLnBrk="1" hangingPunct="1"/>
            <a:r>
              <a:rPr lang="fr-FR" sz="2800" dirty="0" smtClean="0"/>
              <a:t>Les élèves acquièrent de plus en plus de mots quand ils sont capables de construire de plus en plus de phrases.</a:t>
            </a:r>
          </a:p>
          <a:p>
            <a:pPr lvl="1" algn="just" eaLnBrk="1" hangingPunct="1">
              <a:buNone/>
            </a:pPr>
            <a:endParaRPr lang="fr-FR" sz="2800" dirty="0" smtClean="0"/>
          </a:p>
          <a:p>
            <a:pPr lvl="1" algn="just"/>
            <a:r>
              <a:rPr lang="fr-FR" sz="2800" dirty="0" smtClean="0"/>
              <a:t>Lexique et morphologie : non suffisant à l’organisation des mots dans des phrases et des phrases dans du discours.</a:t>
            </a:r>
          </a:p>
        </p:txBody>
      </p:sp>
      <p:sp>
        <p:nvSpPr>
          <p:cNvPr id="2" name="Espace réservé du numéro de diapositive 1"/>
          <p:cNvSpPr>
            <a:spLocks noGrp="1"/>
          </p:cNvSpPr>
          <p:nvPr>
            <p:ph type="sldNum" sz="quarter" idx="4294967295"/>
          </p:nvPr>
        </p:nvSpPr>
        <p:spPr>
          <a:xfrm>
            <a:off x="6553200" y="6356350"/>
            <a:ext cx="2133600" cy="365125"/>
          </a:xfrm>
          <a:prstGeom prst="rect">
            <a:avLst/>
          </a:prstGeom>
        </p:spPr>
        <p:txBody>
          <a:bodyPr/>
          <a:lstStyle/>
          <a:p>
            <a:pPr>
              <a:defRPr/>
            </a:pPr>
            <a:fld id="{A78CD9FC-C45A-4BE5-8296-E08B090DBBEF}" type="slidenum">
              <a:rPr lang="fr-FR" smtClean="0"/>
              <a:pPr>
                <a:defRPr/>
              </a:pPr>
              <a:t>33</a:t>
            </a:fld>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26627">
                                            <p:txEl>
                                              <p:pRg st="0" end="0"/>
                                            </p:txEl>
                                          </p:spTgt>
                                        </p:tgtEl>
                                        <p:attrNameLst>
                                          <p:attrName>style.visibility</p:attrName>
                                        </p:attrNameLst>
                                      </p:cBhvr>
                                      <p:to>
                                        <p:strVal val="visible"/>
                                      </p:to>
                                    </p:set>
                                    <p:animEffect transition="in" filter="fade">
                                      <p:cBhvr>
                                        <p:cTn id="7" dur="1000"/>
                                        <p:tgtEl>
                                          <p:spTgt spid="26627">
                                            <p:txEl>
                                              <p:pRg st="0" end="0"/>
                                            </p:txEl>
                                          </p:spTgt>
                                        </p:tgtEl>
                                      </p:cBhvr>
                                    </p:animEffect>
                                    <p:anim calcmode="lin" valueType="num">
                                      <p:cBhvr>
                                        <p:cTn id="8" dur="1000" fill="hold"/>
                                        <p:tgtEl>
                                          <p:spTgt spid="26627">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26627">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6627">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26627">
                                            <p:txEl>
                                              <p:pRg st="1" end="1"/>
                                            </p:txEl>
                                          </p:spTgt>
                                        </p:tgtEl>
                                        <p:attrNameLst>
                                          <p:attrName>style.visibility</p:attrName>
                                        </p:attrNameLst>
                                      </p:cBhvr>
                                      <p:to>
                                        <p:strVal val="visible"/>
                                      </p:to>
                                    </p:set>
                                    <p:animEffect transition="in" filter="fade">
                                      <p:cBhvr>
                                        <p:cTn id="15" dur="1000"/>
                                        <p:tgtEl>
                                          <p:spTgt spid="26627">
                                            <p:txEl>
                                              <p:pRg st="1" end="1"/>
                                            </p:txEl>
                                          </p:spTgt>
                                        </p:tgtEl>
                                      </p:cBhvr>
                                    </p:animEffect>
                                    <p:anim calcmode="lin" valueType="num">
                                      <p:cBhvr>
                                        <p:cTn id="16" dur="1000" fill="hold"/>
                                        <p:tgtEl>
                                          <p:spTgt spid="26627">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26627">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26627">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26627">
                                            <p:txEl>
                                              <p:pRg st="3" end="3"/>
                                            </p:txEl>
                                          </p:spTgt>
                                        </p:tgtEl>
                                        <p:attrNameLst>
                                          <p:attrName>style.visibility</p:attrName>
                                        </p:attrNameLst>
                                      </p:cBhvr>
                                      <p:to>
                                        <p:strVal val="visible"/>
                                      </p:to>
                                    </p:set>
                                    <p:animEffect transition="in" filter="fade">
                                      <p:cBhvr>
                                        <p:cTn id="23" dur="1000"/>
                                        <p:tgtEl>
                                          <p:spTgt spid="26627">
                                            <p:txEl>
                                              <p:pRg st="3" end="3"/>
                                            </p:txEl>
                                          </p:spTgt>
                                        </p:tgtEl>
                                      </p:cBhvr>
                                    </p:animEffect>
                                    <p:anim calcmode="lin" valueType="num">
                                      <p:cBhvr>
                                        <p:cTn id="24" dur="1000" fill="hold"/>
                                        <p:tgtEl>
                                          <p:spTgt spid="26627">
                                            <p:txEl>
                                              <p:pRg st="3" end="3"/>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26627">
                                            <p:txEl>
                                              <p:pRg st="3" end="3"/>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26627">
                                            <p:txEl>
                                              <p:pRg st="3" end="3"/>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1"/>
          </p:nvPr>
        </p:nvSpPr>
        <p:spPr>
          <a:xfrm>
            <a:off x="457200" y="642918"/>
            <a:ext cx="7467600" cy="5831034"/>
          </a:xfrm>
        </p:spPr>
        <p:txBody>
          <a:bodyPr>
            <a:normAutofit/>
          </a:bodyPr>
          <a:lstStyle/>
          <a:p>
            <a:r>
              <a:rPr lang="fr-FR" sz="2800" b="1" dirty="0" smtClean="0"/>
              <a:t>Apprendre à parler ce n’est pas inné.</a:t>
            </a:r>
            <a:r>
              <a:rPr lang="fr-FR" sz="2800" dirty="0" smtClean="0"/>
              <a:t> </a:t>
            </a:r>
          </a:p>
          <a:p>
            <a:pPr lvl="1" algn="just"/>
            <a:r>
              <a:rPr lang="fr-FR" sz="2400" dirty="0" smtClean="0"/>
              <a:t>le langage n’est pas quelque chose qui vient tout seul, qui s’acquiert de façon spontanée.</a:t>
            </a:r>
          </a:p>
          <a:p>
            <a:pPr lvl="1" algn="just"/>
            <a:r>
              <a:rPr lang="fr-FR" sz="2400" dirty="0" smtClean="0"/>
              <a:t>il faut des milliers de tâtonnements sur la langue pour que l’enfant puisse apprendre à parler.</a:t>
            </a:r>
          </a:p>
          <a:p>
            <a:pPr lvl="1" algn="just"/>
            <a:r>
              <a:rPr lang="fr-FR" sz="2400" dirty="0" smtClean="0"/>
              <a:t>il n’existe pas de méthode d’apprentissage du langage (l’apprentissage du langage ne s’appuie pas sur des leçons). </a:t>
            </a:r>
          </a:p>
          <a:p>
            <a:pPr lvl="1" algn="just"/>
            <a:r>
              <a:rPr lang="fr-FR" sz="2400" dirty="0" smtClean="0"/>
              <a:t>Mais il existe des conditions qui vont favoriser l’apprentissage du langage : </a:t>
            </a:r>
            <a:r>
              <a:rPr lang="fr-FR" sz="2400" b="1" dirty="0" smtClean="0">
                <a:solidFill>
                  <a:srgbClr val="FF0000"/>
                </a:solidFill>
              </a:rPr>
              <a:t>c’est grâce aux milliers d’interactions langagières que l’enfant entre dans le « savoir  parler ».</a:t>
            </a:r>
          </a:p>
          <a:p>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1000"/>
                                        <p:tgtEl>
                                          <p:spTgt spid="3">
                                            <p:txEl>
                                              <p:pRg st="1" end="1"/>
                                            </p:txEl>
                                          </p:spTgt>
                                        </p:tgtEl>
                                      </p:cBhvr>
                                    </p:animEffect>
                                    <p:anim calcmode="lin" valueType="num">
                                      <p:cBhvr>
                                        <p:cTn id="16"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1000"/>
                                        <p:tgtEl>
                                          <p:spTgt spid="3">
                                            <p:txEl>
                                              <p:pRg st="2" end="2"/>
                                            </p:txEl>
                                          </p:spTgt>
                                        </p:tgtEl>
                                      </p:cBhvr>
                                    </p:animEffect>
                                    <p:anim calcmode="lin" valueType="num">
                                      <p:cBhvr>
                                        <p:cTn id="2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fade">
                                      <p:cBhvr>
                                        <p:cTn id="31" dur="1000"/>
                                        <p:tgtEl>
                                          <p:spTgt spid="3">
                                            <p:txEl>
                                              <p:pRg st="3" end="3"/>
                                            </p:txEl>
                                          </p:spTgt>
                                        </p:tgtEl>
                                      </p:cBhvr>
                                    </p:animEffect>
                                    <p:anim calcmode="lin" valueType="num">
                                      <p:cBhvr>
                                        <p:cTn id="3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Effect transition="in" filter="fade">
                                      <p:cBhvr>
                                        <p:cTn id="39" dur="1000"/>
                                        <p:tgtEl>
                                          <p:spTgt spid="3">
                                            <p:txEl>
                                              <p:pRg st="4" end="4"/>
                                            </p:txEl>
                                          </p:spTgt>
                                        </p:tgtEl>
                                      </p:cBhvr>
                                    </p:animEffect>
                                    <p:anim calcmode="lin" valueType="num">
                                      <p:cBhvr>
                                        <p:cTn id="4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1"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solidFill>
                  <a:schemeClr val="tx1"/>
                </a:solidFill>
              </a:rPr>
              <a:t>Apprendre à parler ce n’est pas un simple  «  exercice de perroquet ».</a:t>
            </a:r>
            <a:endParaRPr lang="fr-FR" b="1" dirty="0">
              <a:solidFill>
                <a:schemeClr val="tx1"/>
              </a:solidFill>
            </a:endParaRPr>
          </a:p>
        </p:txBody>
      </p:sp>
      <p:sp>
        <p:nvSpPr>
          <p:cNvPr id="3" name="Espace réservé du contenu 2"/>
          <p:cNvSpPr>
            <a:spLocks noGrp="1"/>
          </p:cNvSpPr>
          <p:nvPr>
            <p:ph sz="quarter" idx="1"/>
          </p:nvPr>
        </p:nvSpPr>
        <p:spPr/>
        <p:txBody>
          <a:bodyPr/>
          <a:lstStyle/>
          <a:p>
            <a:pPr algn="ctr">
              <a:buNone/>
            </a:pPr>
            <a:r>
              <a:rPr lang="fr-FR" dirty="0" smtClean="0"/>
              <a:t>      </a:t>
            </a:r>
          </a:p>
          <a:p>
            <a:pPr algn="ctr">
              <a:buNone/>
            </a:pPr>
            <a:r>
              <a:rPr lang="fr-FR" sz="2800" dirty="0" smtClean="0"/>
              <a:t>« Si nous voulons que l’exercice de langage ne soit pas un simple exercice de perroquet, il faut que les élèves </a:t>
            </a:r>
            <a:r>
              <a:rPr lang="fr-FR" sz="2800" dirty="0" smtClean="0">
                <a:solidFill>
                  <a:srgbClr val="FF0000"/>
                </a:solidFill>
              </a:rPr>
              <a:t>pensent</a:t>
            </a:r>
            <a:r>
              <a:rPr lang="fr-FR" sz="2800" dirty="0" smtClean="0"/>
              <a:t> ce qu’ils </a:t>
            </a:r>
            <a:r>
              <a:rPr lang="fr-FR" sz="2800" dirty="0" smtClean="0">
                <a:solidFill>
                  <a:srgbClr val="FF0000"/>
                </a:solidFill>
              </a:rPr>
              <a:t>disent</a:t>
            </a:r>
            <a:r>
              <a:rPr lang="fr-FR" sz="2800" dirty="0" smtClean="0"/>
              <a:t> et , pour qu’ils le pensent, il faut qu’ils le </a:t>
            </a:r>
            <a:r>
              <a:rPr lang="fr-FR" sz="2800" dirty="0" smtClean="0">
                <a:solidFill>
                  <a:srgbClr val="FF0000"/>
                </a:solidFill>
              </a:rPr>
              <a:t>vivent</a:t>
            </a:r>
            <a:r>
              <a:rPr lang="fr-FR" sz="2800" dirty="0" smtClean="0"/>
              <a:t>. »</a:t>
            </a:r>
            <a:endParaRPr lang="fr-FR" dirty="0" smtClean="0"/>
          </a:p>
          <a:p>
            <a:pPr lvl="8">
              <a:buNone/>
            </a:pPr>
            <a:endParaRPr lang="fr-FR" dirty="0" smtClean="0"/>
          </a:p>
          <a:p>
            <a:pPr lvl="8">
              <a:buNone/>
            </a:pPr>
            <a:endParaRPr lang="fr-FR" dirty="0" smtClean="0"/>
          </a:p>
          <a:p>
            <a:pPr lvl="8">
              <a:buNone/>
            </a:pPr>
            <a:r>
              <a:rPr lang="fr-FR" dirty="0" smtClean="0"/>
              <a:t>				</a:t>
            </a:r>
            <a:r>
              <a:rPr lang="fr-FR" b="1" dirty="0" smtClean="0">
                <a:solidFill>
                  <a:srgbClr val="FF0000"/>
                </a:solidFill>
              </a:rPr>
              <a:t>PAULINE KERGOMARD</a:t>
            </a:r>
            <a:r>
              <a:rPr lang="fr-FR" dirty="0" smtClean="0">
                <a:solidFill>
                  <a:srgbClr val="FF0000"/>
                </a:solidFill>
              </a:rPr>
              <a:t>.</a:t>
            </a:r>
          </a:p>
          <a:p>
            <a:pPr lvl="8">
              <a:buNone/>
            </a:pPr>
            <a:endParaRPr lang="fr-FR"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fade">
                                      <p:cBhvr>
                                        <p:cTn id="13" dur="1000"/>
                                        <p:tgtEl>
                                          <p:spTgt spid="3">
                                            <p:txEl>
                                              <p:pRg st="4" end="4"/>
                                            </p:txEl>
                                          </p:spTgt>
                                        </p:tgtEl>
                                      </p:cBhvr>
                                    </p:animEffect>
                                    <p:anim calcmode="lin" valueType="num">
                                      <p:cBhvr>
                                        <p:cTn id="14"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5"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solidFill>
                  <a:schemeClr val="tx1"/>
                </a:solidFill>
              </a:rPr>
              <a:t>Apprendre à parler ce n’est pas un simple exercice de perroquet.</a:t>
            </a:r>
            <a:endParaRPr lang="fr-FR" dirty="0"/>
          </a:p>
        </p:txBody>
      </p:sp>
      <p:sp>
        <p:nvSpPr>
          <p:cNvPr id="3" name="Espace réservé du contenu 2"/>
          <p:cNvSpPr>
            <a:spLocks noGrp="1"/>
          </p:cNvSpPr>
          <p:nvPr>
            <p:ph sz="quarter" idx="1"/>
          </p:nvPr>
        </p:nvSpPr>
        <p:spPr>
          <a:xfrm>
            <a:off x="428596" y="1714488"/>
            <a:ext cx="7467600" cy="4186254"/>
          </a:xfrm>
        </p:spPr>
        <p:txBody>
          <a:bodyPr>
            <a:normAutofit/>
          </a:bodyPr>
          <a:lstStyle/>
          <a:p>
            <a:pPr algn="just"/>
            <a:r>
              <a:rPr lang="fr-FR" sz="2800" dirty="0" smtClean="0"/>
              <a:t>Pour que l’élève vive  ce qu’il pense, il importe, au cours des activités orales, non seulement , qu’il </a:t>
            </a:r>
            <a:r>
              <a:rPr lang="fr-FR" sz="2800" b="1" dirty="0" smtClean="0"/>
              <a:t>voie </a:t>
            </a:r>
            <a:r>
              <a:rPr lang="fr-FR" sz="2800" dirty="0" smtClean="0"/>
              <a:t>et </a:t>
            </a:r>
            <a:r>
              <a:rPr lang="fr-FR" sz="2800" b="1" dirty="0" smtClean="0"/>
              <a:t>écoute</a:t>
            </a:r>
            <a:r>
              <a:rPr lang="fr-FR" sz="2800" dirty="0" smtClean="0"/>
              <a:t>, mais qu’il </a:t>
            </a:r>
            <a:r>
              <a:rPr lang="fr-FR" sz="2800" b="1" dirty="0" smtClean="0"/>
              <a:t>dise</a:t>
            </a:r>
            <a:r>
              <a:rPr lang="fr-FR" sz="2800" dirty="0" smtClean="0"/>
              <a:t> ce qu’il constate en regardant et en écoutant.</a:t>
            </a:r>
          </a:p>
          <a:p>
            <a:pPr algn="just"/>
            <a:r>
              <a:rPr lang="fr-FR" sz="2800" dirty="0" smtClean="0"/>
              <a:t>Placés en présence des réalités concrètes et familières, les élèves seront motivés à entrer dans l’oral. </a:t>
            </a:r>
            <a:endParaRPr lang="fr-FR"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800" decel="100000"/>
                                        <p:tgtEl>
                                          <p:spTgt spid="3">
                                            <p:txEl>
                                              <p:pRg st="0" end="0"/>
                                            </p:txEl>
                                          </p:spTgt>
                                        </p:tgtEl>
                                      </p:cBhvr>
                                    </p:animEffect>
                                    <p:anim calcmode="lin" valueType="num">
                                      <p:cBhvr>
                                        <p:cTn id="8" dur="800" decel="100000" fill="hold"/>
                                        <p:tgtEl>
                                          <p:spTgt spid="3">
                                            <p:txEl>
                                              <p:pRg st="0" end="0"/>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3">
                                            <p:txEl>
                                              <p:pRg st="0" end="0"/>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3">
                                            <p:txEl>
                                              <p:pRg st="0" end="0"/>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xEl>
                                              <p:pRg st="0" end="0"/>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800" decel="100000"/>
                                        <p:tgtEl>
                                          <p:spTgt spid="3">
                                            <p:txEl>
                                              <p:pRg st="1" end="1"/>
                                            </p:txEl>
                                          </p:spTgt>
                                        </p:tgtEl>
                                      </p:cBhvr>
                                    </p:animEffect>
                                    <p:anim calcmode="lin" valueType="num">
                                      <p:cBhvr>
                                        <p:cTn id="18" dur="800" decel="100000" fill="hold"/>
                                        <p:tgtEl>
                                          <p:spTgt spid="3">
                                            <p:txEl>
                                              <p:pRg st="1" end="1"/>
                                            </p:txEl>
                                          </p:spTgt>
                                        </p:tgtEl>
                                        <p:attrNameLst>
                                          <p:attrName>style.rotation</p:attrName>
                                        </p:attrNameLst>
                                      </p:cBhvr>
                                      <p:tavLst>
                                        <p:tav tm="0">
                                          <p:val>
                                            <p:fltVal val="-90"/>
                                          </p:val>
                                        </p:tav>
                                        <p:tav tm="100000">
                                          <p:val>
                                            <p:fltVal val="0"/>
                                          </p:val>
                                        </p:tav>
                                      </p:tavLst>
                                    </p:anim>
                                    <p:anim calcmode="lin" valueType="num">
                                      <p:cBhvr>
                                        <p:cTn id="19" dur="800" decel="100000" fill="hold"/>
                                        <p:tgtEl>
                                          <p:spTgt spid="3">
                                            <p:txEl>
                                              <p:pRg st="1" end="1"/>
                                            </p:txEl>
                                          </p:spTgt>
                                        </p:tgtEl>
                                        <p:attrNameLst>
                                          <p:attrName>ppt_x</p:attrName>
                                        </p:attrNameLst>
                                      </p:cBhvr>
                                      <p:tavLst>
                                        <p:tav tm="0">
                                          <p:val>
                                            <p:strVal val="#ppt_x+0.4"/>
                                          </p:val>
                                        </p:tav>
                                        <p:tav tm="100000">
                                          <p:val>
                                            <p:strVal val="#ppt_x-0.05"/>
                                          </p:val>
                                        </p:tav>
                                      </p:tavLst>
                                    </p:anim>
                                    <p:anim calcmode="lin" valueType="num">
                                      <p:cBhvr>
                                        <p:cTn id="20" dur="800" decel="100000" fill="hold"/>
                                        <p:tgtEl>
                                          <p:spTgt spid="3">
                                            <p:txEl>
                                              <p:pRg st="1" end="1"/>
                                            </p:txEl>
                                          </p:spTgt>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3">
                                            <p:txEl>
                                              <p:pRg st="1" end="1"/>
                                            </p:txEl>
                                          </p:spTgt>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3">
                                            <p:txEl>
                                              <p:pRg st="1" end="1"/>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1"/>
          </p:nvPr>
        </p:nvSpPr>
        <p:spPr/>
        <p:txBody>
          <a:bodyPr>
            <a:normAutofit/>
          </a:bodyPr>
          <a:lstStyle/>
          <a:p>
            <a:pPr algn="just"/>
            <a:r>
              <a:rPr lang="fr-FR" dirty="0" smtClean="0"/>
              <a:t>Exercice dans lequel l’élève parle et répète sans comprendre ni réfléchir comme le fait le oiseau portant ce nom. ( langage mécanique )                 (</a:t>
            </a:r>
            <a:r>
              <a:rPr lang="fr-FR" dirty="0" smtClean="0">
                <a:solidFill>
                  <a:srgbClr val="FF0000"/>
                </a:solidFill>
              </a:rPr>
              <a:t>le</a:t>
            </a:r>
            <a:r>
              <a:rPr lang="fr-FR" dirty="0" smtClean="0"/>
              <a:t> </a:t>
            </a:r>
            <a:r>
              <a:rPr lang="fr-FR" dirty="0" smtClean="0">
                <a:solidFill>
                  <a:srgbClr val="FF0000"/>
                </a:solidFill>
              </a:rPr>
              <a:t>psittacisme</a:t>
            </a:r>
            <a:r>
              <a:rPr lang="fr-FR" dirty="0" smtClean="0"/>
              <a:t>). La pensée doit devenir une expression authentique de soi.</a:t>
            </a:r>
          </a:p>
          <a:p>
            <a:r>
              <a:rPr lang="fr-FR" dirty="0" smtClean="0">
                <a:solidFill>
                  <a:srgbClr val="FF0000"/>
                </a:solidFill>
              </a:rPr>
              <a:t>Le langage mécanique</a:t>
            </a:r>
            <a:r>
              <a:rPr lang="fr-FR" dirty="0" smtClean="0"/>
              <a:t>, simple répétition des sons est bien plus facile que </a:t>
            </a:r>
            <a:r>
              <a:rPr lang="fr-FR" dirty="0" smtClean="0">
                <a:solidFill>
                  <a:srgbClr val="FF0000"/>
                </a:solidFill>
              </a:rPr>
              <a:t>parler</a:t>
            </a:r>
            <a:r>
              <a:rPr lang="fr-FR" dirty="0" smtClean="0"/>
              <a:t>. </a:t>
            </a:r>
          </a:p>
          <a:p>
            <a:pPr algn="just"/>
            <a:r>
              <a:rPr lang="fr-FR" dirty="0" smtClean="0"/>
              <a:t>« Ce que l’on conçoit bien s’énonce clairement et les mots pour le dire arrivent clairement. »                     						</a:t>
            </a:r>
            <a:r>
              <a:rPr lang="fr-FR" sz="1600" b="1" dirty="0" smtClean="0"/>
              <a:t>BOILEAU</a:t>
            </a:r>
            <a:endParaRPr lang="fr-FR" b="1" dirty="0"/>
          </a:p>
        </p:txBody>
      </p:sp>
      <p:sp>
        <p:nvSpPr>
          <p:cNvPr id="4" name="Titre 3"/>
          <p:cNvSpPr>
            <a:spLocks noGrp="1"/>
          </p:cNvSpPr>
          <p:nvPr>
            <p:ph type="title"/>
          </p:nvPr>
        </p:nvSpPr>
        <p:spPr/>
        <p:txBody>
          <a:bodyPr>
            <a:normAutofit fontScale="90000"/>
          </a:bodyPr>
          <a:lstStyle/>
          <a:p>
            <a:pPr algn="ctr"/>
            <a:r>
              <a:rPr lang="fr-FR" b="1" dirty="0" smtClean="0">
                <a:solidFill>
                  <a:schemeClr val="tx1"/>
                </a:solidFill>
              </a:rPr>
              <a:t>  les séances de l’expression orale ne doivent pas se transformer en                « exercice de perroquet ».</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800" decel="100000"/>
                                        <p:tgtEl>
                                          <p:spTgt spid="3">
                                            <p:txEl>
                                              <p:pRg st="0" end="0"/>
                                            </p:txEl>
                                          </p:spTgt>
                                        </p:tgtEl>
                                      </p:cBhvr>
                                    </p:animEffect>
                                    <p:anim calcmode="lin" valueType="num">
                                      <p:cBhvr>
                                        <p:cTn id="8" dur="800" decel="100000" fill="hold"/>
                                        <p:tgtEl>
                                          <p:spTgt spid="3">
                                            <p:txEl>
                                              <p:pRg st="0" end="0"/>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3">
                                            <p:txEl>
                                              <p:pRg st="0" end="0"/>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3">
                                            <p:txEl>
                                              <p:pRg st="0" end="0"/>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xEl>
                                              <p:pRg st="0" end="0"/>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800" decel="100000"/>
                                        <p:tgtEl>
                                          <p:spTgt spid="3">
                                            <p:txEl>
                                              <p:pRg st="1" end="1"/>
                                            </p:txEl>
                                          </p:spTgt>
                                        </p:tgtEl>
                                      </p:cBhvr>
                                    </p:animEffect>
                                    <p:anim calcmode="lin" valueType="num">
                                      <p:cBhvr>
                                        <p:cTn id="18" dur="800" decel="100000" fill="hold"/>
                                        <p:tgtEl>
                                          <p:spTgt spid="3">
                                            <p:txEl>
                                              <p:pRg st="1" end="1"/>
                                            </p:txEl>
                                          </p:spTgt>
                                        </p:tgtEl>
                                        <p:attrNameLst>
                                          <p:attrName>style.rotation</p:attrName>
                                        </p:attrNameLst>
                                      </p:cBhvr>
                                      <p:tavLst>
                                        <p:tav tm="0">
                                          <p:val>
                                            <p:fltVal val="-90"/>
                                          </p:val>
                                        </p:tav>
                                        <p:tav tm="100000">
                                          <p:val>
                                            <p:fltVal val="0"/>
                                          </p:val>
                                        </p:tav>
                                      </p:tavLst>
                                    </p:anim>
                                    <p:anim calcmode="lin" valueType="num">
                                      <p:cBhvr>
                                        <p:cTn id="19" dur="800" decel="100000" fill="hold"/>
                                        <p:tgtEl>
                                          <p:spTgt spid="3">
                                            <p:txEl>
                                              <p:pRg st="1" end="1"/>
                                            </p:txEl>
                                          </p:spTgt>
                                        </p:tgtEl>
                                        <p:attrNameLst>
                                          <p:attrName>ppt_x</p:attrName>
                                        </p:attrNameLst>
                                      </p:cBhvr>
                                      <p:tavLst>
                                        <p:tav tm="0">
                                          <p:val>
                                            <p:strVal val="#ppt_x+0.4"/>
                                          </p:val>
                                        </p:tav>
                                        <p:tav tm="100000">
                                          <p:val>
                                            <p:strVal val="#ppt_x-0.05"/>
                                          </p:val>
                                        </p:tav>
                                      </p:tavLst>
                                    </p:anim>
                                    <p:anim calcmode="lin" valueType="num">
                                      <p:cBhvr>
                                        <p:cTn id="20" dur="800" decel="100000" fill="hold"/>
                                        <p:tgtEl>
                                          <p:spTgt spid="3">
                                            <p:txEl>
                                              <p:pRg st="1" end="1"/>
                                            </p:txEl>
                                          </p:spTgt>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3">
                                            <p:txEl>
                                              <p:pRg st="1" end="1"/>
                                            </p:txEl>
                                          </p:spTgt>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3">
                                            <p:txEl>
                                              <p:pRg st="1" end="1"/>
                                            </p:txEl>
                                          </p:spTgt>
                                        </p:tgtEl>
                                        <p:attrNameLst>
                                          <p:attrName>ppt_y</p:attrName>
                                        </p:attrNameLst>
                                      </p:cBhvr>
                                      <p:tavLst>
                                        <p:tav tm="0">
                                          <p:val>
                                            <p:strVal val="#ppt_y+0.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0" presetClass="entr" presetSubtype="0" fill="hold"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800" decel="100000"/>
                                        <p:tgtEl>
                                          <p:spTgt spid="3">
                                            <p:txEl>
                                              <p:pRg st="2" end="2"/>
                                            </p:txEl>
                                          </p:spTgt>
                                        </p:tgtEl>
                                      </p:cBhvr>
                                    </p:animEffect>
                                    <p:anim calcmode="lin" valueType="num">
                                      <p:cBhvr>
                                        <p:cTn id="28" dur="800" decel="100000" fill="hold"/>
                                        <p:tgtEl>
                                          <p:spTgt spid="3">
                                            <p:txEl>
                                              <p:pRg st="2" end="2"/>
                                            </p:txEl>
                                          </p:spTgt>
                                        </p:tgtEl>
                                        <p:attrNameLst>
                                          <p:attrName>style.rotation</p:attrName>
                                        </p:attrNameLst>
                                      </p:cBhvr>
                                      <p:tavLst>
                                        <p:tav tm="0">
                                          <p:val>
                                            <p:fltVal val="-90"/>
                                          </p:val>
                                        </p:tav>
                                        <p:tav tm="100000">
                                          <p:val>
                                            <p:fltVal val="0"/>
                                          </p:val>
                                        </p:tav>
                                      </p:tavLst>
                                    </p:anim>
                                    <p:anim calcmode="lin" valueType="num">
                                      <p:cBhvr>
                                        <p:cTn id="29" dur="800" decel="100000" fill="hold"/>
                                        <p:tgtEl>
                                          <p:spTgt spid="3">
                                            <p:txEl>
                                              <p:pRg st="2" end="2"/>
                                            </p:txEl>
                                          </p:spTgt>
                                        </p:tgtEl>
                                        <p:attrNameLst>
                                          <p:attrName>ppt_x</p:attrName>
                                        </p:attrNameLst>
                                      </p:cBhvr>
                                      <p:tavLst>
                                        <p:tav tm="0">
                                          <p:val>
                                            <p:strVal val="#ppt_x+0.4"/>
                                          </p:val>
                                        </p:tav>
                                        <p:tav tm="100000">
                                          <p:val>
                                            <p:strVal val="#ppt_x-0.05"/>
                                          </p:val>
                                        </p:tav>
                                      </p:tavLst>
                                    </p:anim>
                                    <p:anim calcmode="lin" valueType="num">
                                      <p:cBhvr>
                                        <p:cTn id="30" dur="800" decel="100000" fill="hold"/>
                                        <p:tgtEl>
                                          <p:spTgt spid="3">
                                            <p:txEl>
                                              <p:pRg st="2" end="2"/>
                                            </p:txEl>
                                          </p:spTgt>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3">
                                            <p:txEl>
                                              <p:pRg st="2" end="2"/>
                                            </p:txEl>
                                          </p:spTgt>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3">
                                            <p:txEl>
                                              <p:pRg st="2" end="2"/>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solidFill>
                  <a:srgbClr val="FF0000"/>
                </a:solidFill>
              </a:rPr>
              <a:t>Place de l’expression orale:</a:t>
            </a:r>
            <a:endParaRPr lang="fr-FR" b="1" dirty="0">
              <a:solidFill>
                <a:srgbClr val="FF0000"/>
              </a:solidFill>
            </a:endParaRPr>
          </a:p>
        </p:txBody>
      </p:sp>
      <p:sp>
        <p:nvSpPr>
          <p:cNvPr id="3" name="Espace réservé du contenu 2"/>
          <p:cNvSpPr>
            <a:spLocks noGrp="1"/>
          </p:cNvSpPr>
          <p:nvPr>
            <p:ph sz="quarter" idx="1"/>
          </p:nvPr>
        </p:nvSpPr>
        <p:spPr/>
        <p:txBody>
          <a:bodyPr/>
          <a:lstStyle/>
          <a:p>
            <a:pPr algn="just"/>
            <a:r>
              <a:rPr lang="fr-FR" dirty="0" smtClean="0"/>
              <a:t>Il existe une liaison étroite entre l’expression écrite et orale: l’enfant qui s’exprime bien oralement  possède de grandes chances de s’exprimer correctement par écrit.</a:t>
            </a:r>
          </a:p>
          <a:p>
            <a:pPr algn="just"/>
            <a:r>
              <a:rPr lang="fr-FR" dirty="0" smtClean="0"/>
              <a:t>La faiblesse des élèves en production écrite serait due à la faiblesse en orthographe, grammaire, conjugaison , et principalement en expression orale.</a:t>
            </a:r>
          </a:p>
          <a:p>
            <a:pPr algn="just"/>
            <a:r>
              <a:rPr lang="fr-FR" dirty="0" smtClean="0"/>
              <a:t>Tout exercice oral où le maître aura parlé plus que les élèves est mauvais et a manqué son but.</a:t>
            </a:r>
          </a:p>
          <a:p>
            <a:pPr algn="just"/>
            <a:r>
              <a:rPr lang="fr-FR" dirty="0" smtClean="0">
                <a:solidFill>
                  <a:srgbClr val="FF0000"/>
                </a:solidFill>
              </a:rPr>
              <a:t>« Apprendre à parler comme à écrire, c’est apprendre à penser ».</a:t>
            </a:r>
          </a:p>
          <a:p>
            <a:pPr algn="just"/>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800" decel="100000"/>
                                        <p:tgtEl>
                                          <p:spTgt spid="3">
                                            <p:txEl>
                                              <p:pRg st="0" end="0"/>
                                            </p:txEl>
                                          </p:spTgt>
                                        </p:tgtEl>
                                      </p:cBhvr>
                                    </p:animEffect>
                                    <p:anim calcmode="lin" valueType="num">
                                      <p:cBhvr>
                                        <p:cTn id="8" dur="800" decel="100000" fill="hold"/>
                                        <p:tgtEl>
                                          <p:spTgt spid="3">
                                            <p:txEl>
                                              <p:pRg st="0" end="0"/>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3">
                                            <p:txEl>
                                              <p:pRg st="0" end="0"/>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3">
                                            <p:txEl>
                                              <p:pRg st="0" end="0"/>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xEl>
                                              <p:pRg st="0" end="0"/>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800" decel="100000"/>
                                        <p:tgtEl>
                                          <p:spTgt spid="3">
                                            <p:txEl>
                                              <p:pRg st="1" end="1"/>
                                            </p:txEl>
                                          </p:spTgt>
                                        </p:tgtEl>
                                      </p:cBhvr>
                                    </p:animEffect>
                                    <p:anim calcmode="lin" valueType="num">
                                      <p:cBhvr>
                                        <p:cTn id="18" dur="800" decel="100000" fill="hold"/>
                                        <p:tgtEl>
                                          <p:spTgt spid="3">
                                            <p:txEl>
                                              <p:pRg st="1" end="1"/>
                                            </p:txEl>
                                          </p:spTgt>
                                        </p:tgtEl>
                                        <p:attrNameLst>
                                          <p:attrName>style.rotation</p:attrName>
                                        </p:attrNameLst>
                                      </p:cBhvr>
                                      <p:tavLst>
                                        <p:tav tm="0">
                                          <p:val>
                                            <p:fltVal val="-90"/>
                                          </p:val>
                                        </p:tav>
                                        <p:tav tm="100000">
                                          <p:val>
                                            <p:fltVal val="0"/>
                                          </p:val>
                                        </p:tav>
                                      </p:tavLst>
                                    </p:anim>
                                    <p:anim calcmode="lin" valueType="num">
                                      <p:cBhvr>
                                        <p:cTn id="19" dur="800" decel="100000" fill="hold"/>
                                        <p:tgtEl>
                                          <p:spTgt spid="3">
                                            <p:txEl>
                                              <p:pRg st="1" end="1"/>
                                            </p:txEl>
                                          </p:spTgt>
                                        </p:tgtEl>
                                        <p:attrNameLst>
                                          <p:attrName>ppt_x</p:attrName>
                                        </p:attrNameLst>
                                      </p:cBhvr>
                                      <p:tavLst>
                                        <p:tav tm="0">
                                          <p:val>
                                            <p:strVal val="#ppt_x+0.4"/>
                                          </p:val>
                                        </p:tav>
                                        <p:tav tm="100000">
                                          <p:val>
                                            <p:strVal val="#ppt_x-0.05"/>
                                          </p:val>
                                        </p:tav>
                                      </p:tavLst>
                                    </p:anim>
                                    <p:anim calcmode="lin" valueType="num">
                                      <p:cBhvr>
                                        <p:cTn id="20" dur="800" decel="100000" fill="hold"/>
                                        <p:tgtEl>
                                          <p:spTgt spid="3">
                                            <p:txEl>
                                              <p:pRg st="1" end="1"/>
                                            </p:txEl>
                                          </p:spTgt>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3">
                                            <p:txEl>
                                              <p:pRg st="1" end="1"/>
                                            </p:txEl>
                                          </p:spTgt>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3">
                                            <p:txEl>
                                              <p:pRg st="1" end="1"/>
                                            </p:txEl>
                                          </p:spTgt>
                                        </p:tgtEl>
                                        <p:attrNameLst>
                                          <p:attrName>ppt_y</p:attrName>
                                        </p:attrNameLst>
                                      </p:cBhvr>
                                      <p:tavLst>
                                        <p:tav tm="0">
                                          <p:val>
                                            <p:strVal val="#ppt_y+0.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0" presetClass="entr" presetSubtype="0" fill="hold"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800" decel="100000"/>
                                        <p:tgtEl>
                                          <p:spTgt spid="3">
                                            <p:txEl>
                                              <p:pRg st="2" end="2"/>
                                            </p:txEl>
                                          </p:spTgt>
                                        </p:tgtEl>
                                      </p:cBhvr>
                                    </p:animEffect>
                                    <p:anim calcmode="lin" valueType="num">
                                      <p:cBhvr>
                                        <p:cTn id="28" dur="800" decel="100000" fill="hold"/>
                                        <p:tgtEl>
                                          <p:spTgt spid="3">
                                            <p:txEl>
                                              <p:pRg st="2" end="2"/>
                                            </p:txEl>
                                          </p:spTgt>
                                        </p:tgtEl>
                                        <p:attrNameLst>
                                          <p:attrName>style.rotation</p:attrName>
                                        </p:attrNameLst>
                                      </p:cBhvr>
                                      <p:tavLst>
                                        <p:tav tm="0">
                                          <p:val>
                                            <p:fltVal val="-90"/>
                                          </p:val>
                                        </p:tav>
                                        <p:tav tm="100000">
                                          <p:val>
                                            <p:fltVal val="0"/>
                                          </p:val>
                                        </p:tav>
                                      </p:tavLst>
                                    </p:anim>
                                    <p:anim calcmode="lin" valueType="num">
                                      <p:cBhvr>
                                        <p:cTn id="29" dur="800" decel="100000" fill="hold"/>
                                        <p:tgtEl>
                                          <p:spTgt spid="3">
                                            <p:txEl>
                                              <p:pRg st="2" end="2"/>
                                            </p:txEl>
                                          </p:spTgt>
                                        </p:tgtEl>
                                        <p:attrNameLst>
                                          <p:attrName>ppt_x</p:attrName>
                                        </p:attrNameLst>
                                      </p:cBhvr>
                                      <p:tavLst>
                                        <p:tav tm="0">
                                          <p:val>
                                            <p:strVal val="#ppt_x+0.4"/>
                                          </p:val>
                                        </p:tav>
                                        <p:tav tm="100000">
                                          <p:val>
                                            <p:strVal val="#ppt_x-0.05"/>
                                          </p:val>
                                        </p:tav>
                                      </p:tavLst>
                                    </p:anim>
                                    <p:anim calcmode="lin" valueType="num">
                                      <p:cBhvr>
                                        <p:cTn id="30" dur="800" decel="100000" fill="hold"/>
                                        <p:tgtEl>
                                          <p:spTgt spid="3">
                                            <p:txEl>
                                              <p:pRg st="2" end="2"/>
                                            </p:txEl>
                                          </p:spTgt>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3">
                                            <p:txEl>
                                              <p:pRg st="2" end="2"/>
                                            </p:txEl>
                                          </p:spTgt>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3">
                                            <p:txEl>
                                              <p:pRg st="2" end="2"/>
                                            </p:txEl>
                                          </p:spTgt>
                                        </p:tgtEl>
                                        <p:attrNameLst>
                                          <p:attrName>ppt_y</p:attrName>
                                        </p:attrNameLst>
                                      </p:cBhvr>
                                      <p:tavLst>
                                        <p:tav tm="0">
                                          <p:val>
                                            <p:strVal val="#ppt_y+0.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30" presetClass="entr" presetSubtype="0" fill="hold"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Effect transition="in" filter="fade">
                                      <p:cBhvr>
                                        <p:cTn id="37" dur="800" decel="100000"/>
                                        <p:tgtEl>
                                          <p:spTgt spid="3">
                                            <p:txEl>
                                              <p:pRg st="3" end="3"/>
                                            </p:txEl>
                                          </p:spTgt>
                                        </p:tgtEl>
                                      </p:cBhvr>
                                    </p:animEffect>
                                    <p:anim calcmode="lin" valueType="num">
                                      <p:cBhvr>
                                        <p:cTn id="38" dur="800" decel="100000" fill="hold"/>
                                        <p:tgtEl>
                                          <p:spTgt spid="3">
                                            <p:txEl>
                                              <p:pRg st="3" end="3"/>
                                            </p:txEl>
                                          </p:spTgt>
                                        </p:tgtEl>
                                        <p:attrNameLst>
                                          <p:attrName>style.rotation</p:attrName>
                                        </p:attrNameLst>
                                      </p:cBhvr>
                                      <p:tavLst>
                                        <p:tav tm="0">
                                          <p:val>
                                            <p:fltVal val="-90"/>
                                          </p:val>
                                        </p:tav>
                                        <p:tav tm="100000">
                                          <p:val>
                                            <p:fltVal val="0"/>
                                          </p:val>
                                        </p:tav>
                                      </p:tavLst>
                                    </p:anim>
                                    <p:anim calcmode="lin" valueType="num">
                                      <p:cBhvr>
                                        <p:cTn id="39" dur="800" decel="100000" fill="hold"/>
                                        <p:tgtEl>
                                          <p:spTgt spid="3">
                                            <p:txEl>
                                              <p:pRg st="3" end="3"/>
                                            </p:txEl>
                                          </p:spTgt>
                                        </p:tgtEl>
                                        <p:attrNameLst>
                                          <p:attrName>ppt_x</p:attrName>
                                        </p:attrNameLst>
                                      </p:cBhvr>
                                      <p:tavLst>
                                        <p:tav tm="0">
                                          <p:val>
                                            <p:strVal val="#ppt_x+0.4"/>
                                          </p:val>
                                        </p:tav>
                                        <p:tav tm="100000">
                                          <p:val>
                                            <p:strVal val="#ppt_x-0.05"/>
                                          </p:val>
                                        </p:tav>
                                      </p:tavLst>
                                    </p:anim>
                                    <p:anim calcmode="lin" valueType="num">
                                      <p:cBhvr>
                                        <p:cTn id="40" dur="800" decel="100000" fill="hold"/>
                                        <p:tgtEl>
                                          <p:spTgt spid="3">
                                            <p:txEl>
                                              <p:pRg st="3" end="3"/>
                                            </p:txEl>
                                          </p:spTgt>
                                        </p:tgtEl>
                                        <p:attrNameLst>
                                          <p:attrName>ppt_y</p:attrName>
                                        </p:attrNameLst>
                                      </p:cBhvr>
                                      <p:tavLst>
                                        <p:tav tm="0">
                                          <p:val>
                                            <p:strVal val="#ppt_y-0.4"/>
                                          </p:val>
                                        </p:tav>
                                        <p:tav tm="100000">
                                          <p:val>
                                            <p:strVal val="#ppt_y+0.1"/>
                                          </p:val>
                                        </p:tav>
                                      </p:tavLst>
                                    </p:anim>
                                    <p:anim calcmode="lin" valueType="num">
                                      <p:cBhvr>
                                        <p:cTn id="41" dur="200" accel="100000" fill="hold">
                                          <p:stCondLst>
                                            <p:cond delay="800"/>
                                          </p:stCondLst>
                                        </p:cTn>
                                        <p:tgtEl>
                                          <p:spTgt spid="3">
                                            <p:txEl>
                                              <p:pRg st="3" end="3"/>
                                            </p:txEl>
                                          </p:spTgt>
                                        </p:tgtEl>
                                        <p:attrNameLst>
                                          <p:attrName>ppt_x</p:attrName>
                                        </p:attrNameLst>
                                      </p:cBhvr>
                                      <p:tavLst>
                                        <p:tav tm="0">
                                          <p:val>
                                            <p:strVal val="#ppt_x-0.05"/>
                                          </p:val>
                                        </p:tav>
                                        <p:tav tm="100000">
                                          <p:val>
                                            <p:strVal val="#ppt_x"/>
                                          </p:val>
                                        </p:tav>
                                      </p:tavLst>
                                    </p:anim>
                                    <p:anim calcmode="lin" valueType="num">
                                      <p:cBhvr>
                                        <p:cTn id="42" dur="200" accel="100000" fill="hold">
                                          <p:stCondLst>
                                            <p:cond delay="800"/>
                                          </p:stCondLst>
                                        </p:cTn>
                                        <p:tgtEl>
                                          <p:spTgt spid="3">
                                            <p:txEl>
                                              <p:pRg st="3" end="3"/>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1"/>
          </p:nvPr>
        </p:nvSpPr>
        <p:spPr/>
        <p:txBody>
          <a:bodyPr>
            <a:normAutofit/>
          </a:bodyPr>
          <a:lstStyle/>
          <a:p>
            <a:r>
              <a:rPr lang="fr-FR" sz="3200" dirty="0" smtClean="0"/>
              <a:t>Pendant les séances de l’expression orale, l’enseignant doit:</a:t>
            </a:r>
          </a:p>
          <a:p>
            <a:pPr lvl="1"/>
            <a:r>
              <a:rPr lang="fr-FR" sz="2800" dirty="0" smtClean="0"/>
              <a:t> </a:t>
            </a:r>
            <a:r>
              <a:rPr lang="fr-FR" sz="2800" b="1" dirty="0" smtClean="0">
                <a:solidFill>
                  <a:srgbClr val="FF0000"/>
                </a:solidFill>
              </a:rPr>
              <a:t>exciter</a:t>
            </a:r>
            <a:r>
              <a:rPr lang="fr-FR" sz="2800" dirty="0" smtClean="0"/>
              <a:t> plus que </a:t>
            </a:r>
            <a:r>
              <a:rPr lang="fr-FR" sz="2800" b="1" dirty="0" smtClean="0">
                <a:solidFill>
                  <a:srgbClr val="92D050"/>
                </a:solidFill>
              </a:rPr>
              <a:t>critiquer</a:t>
            </a:r>
            <a:r>
              <a:rPr lang="fr-FR" sz="2800" dirty="0" smtClean="0"/>
              <a:t>,</a:t>
            </a:r>
          </a:p>
          <a:p>
            <a:pPr lvl="1"/>
            <a:r>
              <a:rPr lang="fr-FR" sz="2800" dirty="0" smtClean="0"/>
              <a:t> </a:t>
            </a:r>
            <a:r>
              <a:rPr lang="fr-FR" sz="2800" b="1" dirty="0" smtClean="0">
                <a:solidFill>
                  <a:srgbClr val="FF0000"/>
                </a:solidFill>
              </a:rPr>
              <a:t>suggérer</a:t>
            </a:r>
            <a:r>
              <a:rPr lang="fr-FR" sz="2800" dirty="0" smtClean="0"/>
              <a:t> plus que </a:t>
            </a:r>
            <a:r>
              <a:rPr lang="fr-FR" sz="2800" b="1" dirty="0" smtClean="0">
                <a:solidFill>
                  <a:srgbClr val="00B050"/>
                </a:solidFill>
              </a:rPr>
              <a:t>corriger</a:t>
            </a:r>
            <a:r>
              <a:rPr lang="fr-FR" sz="2800" dirty="0" smtClean="0"/>
              <a:t>,</a:t>
            </a:r>
          </a:p>
          <a:p>
            <a:pPr lvl="1"/>
            <a:r>
              <a:rPr lang="fr-FR" sz="2800" dirty="0" smtClean="0"/>
              <a:t> </a:t>
            </a:r>
            <a:r>
              <a:rPr lang="fr-FR" sz="2800" b="1" dirty="0" smtClean="0">
                <a:solidFill>
                  <a:srgbClr val="FF0000"/>
                </a:solidFill>
              </a:rPr>
              <a:t>proposer</a:t>
            </a:r>
            <a:r>
              <a:rPr lang="fr-FR" sz="2800" dirty="0" smtClean="0"/>
              <a:t> plus qu’ </a:t>
            </a:r>
            <a:r>
              <a:rPr lang="fr-FR" sz="2800" b="1" dirty="0" smtClean="0">
                <a:solidFill>
                  <a:srgbClr val="00B050"/>
                </a:solidFill>
              </a:rPr>
              <a:t>imposer</a:t>
            </a:r>
            <a:r>
              <a:rPr lang="fr-FR" sz="2800" dirty="0" smtClean="0">
                <a:solidFill>
                  <a:srgbClr val="00B050"/>
                </a:solidFill>
              </a:rPr>
              <a:t>.</a:t>
            </a:r>
            <a:endParaRPr lang="fr-FR" sz="2800" dirty="0">
              <a:solidFill>
                <a:srgbClr val="00B05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b="1" dirty="0" smtClean="0">
                <a:solidFill>
                  <a:schemeClr val="tx1"/>
                </a:solidFill>
              </a:rPr>
              <a:t>Définition de quelques concepts clés.</a:t>
            </a:r>
            <a:endParaRPr lang="fr-FR" b="1" dirty="0">
              <a:solidFill>
                <a:schemeClr val="tx1"/>
              </a:solidFill>
            </a:endParaRPr>
          </a:p>
        </p:txBody>
      </p:sp>
      <p:sp>
        <p:nvSpPr>
          <p:cNvPr id="3" name="Espace réservé du contenu 2"/>
          <p:cNvSpPr>
            <a:spLocks noGrp="1"/>
          </p:cNvSpPr>
          <p:nvPr>
            <p:ph sz="quarter" idx="1"/>
          </p:nvPr>
        </p:nvSpPr>
        <p:spPr/>
        <p:txBody>
          <a:bodyPr/>
          <a:lstStyle/>
          <a:p>
            <a:endParaRPr lang="fr-FR" dirty="0" smtClean="0"/>
          </a:p>
          <a:p>
            <a:r>
              <a:rPr lang="fr-FR" b="1" dirty="0" smtClean="0"/>
              <a:t>Méthodologie</a:t>
            </a:r>
            <a:r>
              <a:rPr lang="fr-FR" dirty="0" smtClean="0"/>
              <a:t>:</a:t>
            </a:r>
          </a:p>
          <a:p>
            <a:pPr lvl="1" algn="just">
              <a:buNone/>
            </a:pPr>
            <a:r>
              <a:rPr lang="fr-FR" b="1" dirty="0" smtClean="0"/>
              <a:t>		</a:t>
            </a:r>
            <a:r>
              <a:rPr lang="fr-FR" dirty="0" smtClean="0"/>
              <a:t> </a:t>
            </a:r>
            <a:r>
              <a:rPr lang="fr-FR" sz="2400" dirty="0" smtClean="0"/>
              <a:t>Est une démarche adoptée par des chercheurs, des didacticiens, des linguistes, et des enseignants afin de réaliser un but. Elle se doit de fournir un ensemble de procédures d’apprentissage aux concepteurs de méthodes afin de déterminer leurs lignes de réalisations. Plusieurs méthodologies sont apparues et ont évolué selon le développement de la recherche en didactique.</a:t>
            </a:r>
            <a:endParaRPr lang="fr-FR"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nodeType="clickEffect">
                                  <p:stCondLst>
                                    <p:cond delay="0"/>
                                  </p:stCondLst>
                                  <p:iterate type="lt">
                                    <p:tmPct val="10000"/>
                                  </p:iterate>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1"/>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7"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28596" y="2428868"/>
            <a:ext cx="7467600" cy="1143000"/>
          </a:xfrm>
        </p:spPr>
        <p:txBody>
          <a:bodyPr>
            <a:normAutofit/>
          </a:bodyPr>
          <a:lstStyle/>
          <a:p>
            <a:pPr algn="ctr"/>
            <a:r>
              <a:rPr lang="fr-FR" sz="3600" b="1" dirty="0" smtClean="0">
                <a:solidFill>
                  <a:srgbClr val="FF0000"/>
                </a:solidFill>
              </a:rPr>
              <a:t>Communication en classe</a:t>
            </a:r>
            <a:endParaRPr lang="fr-FR" sz="3600" b="1" dirty="0">
              <a:solidFill>
                <a:srgbClr val="FF0000"/>
              </a:solidFill>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a:r>
              <a:rPr lang="fr-FR" sz="3200" b="1" dirty="0" smtClean="0">
                <a:solidFill>
                  <a:schemeClr val="tx1"/>
                </a:solidFill>
              </a:rPr>
              <a:t>Modèle  « LASSWELL »</a:t>
            </a:r>
            <a:endParaRPr lang="fr-FR" sz="3200" b="1" dirty="0">
              <a:solidFill>
                <a:schemeClr val="tx1"/>
              </a:solidFill>
            </a:endParaRPr>
          </a:p>
        </p:txBody>
      </p:sp>
      <p:sp>
        <p:nvSpPr>
          <p:cNvPr id="3" name="Espace réservé du contenu 2"/>
          <p:cNvSpPr>
            <a:spLocks noGrp="1"/>
          </p:cNvSpPr>
          <p:nvPr>
            <p:ph sz="quarter" idx="1"/>
          </p:nvPr>
        </p:nvSpPr>
        <p:spPr>
          <a:xfrm>
            <a:off x="457200" y="1600200"/>
            <a:ext cx="7467600" cy="4043378"/>
          </a:xfrm>
        </p:spPr>
        <p:txBody>
          <a:bodyPr/>
          <a:lstStyle/>
          <a:p>
            <a:pPr>
              <a:buNone/>
            </a:pPr>
            <a:r>
              <a:rPr lang="fr-FR" dirty="0" smtClean="0"/>
              <a:t>         </a:t>
            </a:r>
            <a:r>
              <a:rPr lang="fr-FR" sz="2800" dirty="0" smtClean="0"/>
              <a:t>Pour être efficace en enseignement, il faut planifier rigoureusement. Sans plan, il y a risque de se perdre dans les multiples possibilités, de support, de stratégies et d'informations qui s’offrent à nous. </a:t>
            </a:r>
          </a:p>
          <a:p>
            <a:pPr>
              <a:buNone/>
            </a:pPr>
            <a:r>
              <a:rPr lang="fr-FR" sz="2800" dirty="0" smtClean="0"/>
              <a:t>         Cette grille de Lasswell sert de point de départ pour toute activité pédagogique.</a:t>
            </a:r>
          </a:p>
          <a:p>
            <a:pPr>
              <a:buNone/>
            </a:pPr>
            <a:endParaRPr lang="fr-FR" dirty="0"/>
          </a:p>
        </p:txBody>
      </p:sp>
      <p:pic>
        <p:nvPicPr>
          <p:cNvPr id="4" name="Image 3" descr="http://www.er.uqam.ca/nobel/k34005/Grille_Lasswell_fichiers/image002.jpg"/>
          <p:cNvPicPr/>
          <p:nvPr/>
        </p:nvPicPr>
        <p:blipFill>
          <a:blip r:embed="rId2"/>
          <a:srcRect/>
          <a:stretch>
            <a:fillRect/>
          </a:stretch>
        </p:blipFill>
        <p:spPr bwMode="auto">
          <a:xfrm>
            <a:off x="7143768" y="214290"/>
            <a:ext cx="1017905" cy="130556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iterate type="lt">
                                    <p:tmPct val="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1000"/>
                                        <p:tgtEl>
                                          <p:spTgt spid="3">
                                            <p:txEl>
                                              <p:pRg st="1" end="1"/>
                                            </p:txEl>
                                          </p:spTgt>
                                        </p:tgtEl>
                                      </p:cBhvr>
                                    </p:animEffect>
                                    <p:anim calcmode="lin" valueType="num">
                                      <p:cBhvr>
                                        <p:cTn id="16"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1"/>
          </p:nvPr>
        </p:nvSpPr>
        <p:spPr>
          <a:xfrm>
            <a:off x="428596" y="857232"/>
            <a:ext cx="7467600" cy="4873752"/>
          </a:xfrm>
        </p:spPr>
        <p:txBody>
          <a:bodyPr>
            <a:normAutofit lnSpcReduction="10000"/>
          </a:bodyPr>
          <a:lstStyle/>
          <a:p>
            <a:endParaRPr lang="fr-FR" b="1" cap="all" dirty="0" smtClean="0">
              <a:solidFill>
                <a:srgbClr val="FF0000"/>
              </a:solidFill>
            </a:endParaRPr>
          </a:p>
          <a:p>
            <a:endParaRPr lang="fr-FR" b="1" cap="all" dirty="0" smtClean="0">
              <a:solidFill>
                <a:srgbClr val="FF0000"/>
              </a:solidFill>
            </a:endParaRPr>
          </a:p>
          <a:p>
            <a:pPr algn="ctr"/>
            <a:r>
              <a:rPr lang="fr-FR" sz="3200" b="1" cap="all" dirty="0" smtClean="0">
                <a:solidFill>
                  <a:srgbClr val="FF0000"/>
                </a:solidFill>
              </a:rPr>
              <a:t>QUI ?</a:t>
            </a:r>
          </a:p>
          <a:p>
            <a:pPr>
              <a:buNone/>
            </a:pPr>
            <a:endParaRPr lang="fr-FR" b="1" dirty="0" smtClean="0">
              <a:solidFill>
                <a:srgbClr val="FF0000"/>
              </a:solidFill>
            </a:endParaRPr>
          </a:p>
          <a:p>
            <a:pPr>
              <a:buNone/>
            </a:pPr>
            <a:r>
              <a:rPr lang="fr-FR" i="1" dirty="0" smtClean="0"/>
              <a:t>   </a:t>
            </a:r>
            <a:r>
              <a:rPr lang="fr-FR" sz="3200" i="1" dirty="0" smtClean="0"/>
              <a:t>Quand on connaît la provenance du message, il est plus facile de le bien saisir.</a:t>
            </a:r>
            <a:br>
              <a:rPr lang="fr-FR" sz="3200" i="1" dirty="0" smtClean="0"/>
            </a:br>
            <a:endParaRPr lang="fr-FR" dirty="0" smtClean="0"/>
          </a:p>
          <a:p>
            <a:pPr>
              <a:buNone/>
            </a:pPr>
            <a:r>
              <a:rPr lang="fr-FR" i="1" dirty="0" smtClean="0"/>
              <a:t> </a:t>
            </a:r>
            <a:br>
              <a:rPr lang="fr-FR" i="1" dirty="0" smtClean="0"/>
            </a:br>
            <a:r>
              <a:rPr lang="fr-FR" i="1" dirty="0" smtClean="0"/>
              <a:t/>
            </a:r>
            <a:br>
              <a:rPr lang="fr-FR" i="1" dirty="0" smtClean="0"/>
            </a:br>
            <a:endParaRPr lang="fr-FR" dirty="0" smtClean="0"/>
          </a:p>
          <a:p>
            <a:pPr>
              <a:buNone/>
            </a:pP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3">
                                            <p:txEl>
                                              <p:pRg st="4" end="4"/>
                                            </p:txEl>
                                          </p:spTgt>
                                        </p:tgtEl>
                                        <p:attrNameLst>
                                          <p:attrName>style.visibility</p:attrName>
                                        </p:attrNameLst>
                                      </p:cBhvr>
                                      <p:to>
                                        <p:strVal val="visible"/>
                                      </p:to>
                                    </p:set>
                                    <p:anim calcmode="discrete" valueType="clr">
                                      <p:cBhvr override="childStyle">
                                        <p:cTn id="7" dur="80"/>
                                        <p:tgtEl>
                                          <p:spTgt spid="3">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
                                            <p:txEl>
                                              <p:pRg st="4" end="4"/>
                                            </p:txEl>
                                          </p:spTgt>
                                        </p:tgtEl>
                                        <p:attrNameLst>
                                          <p:attrName>fillcolor</p:attrName>
                                        </p:attrNameLst>
                                      </p:cBhvr>
                                      <p:tavLst>
                                        <p:tav tm="0">
                                          <p:val>
                                            <p:clrVal>
                                              <a:schemeClr val="accent2"/>
                                            </p:clrVal>
                                          </p:val>
                                        </p:tav>
                                        <p:tav tm="50000">
                                          <p:val>
                                            <p:clrVal>
                                              <a:schemeClr val="hlink"/>
                                            </p:clrVal>
                                          </p:val>
                                        </p:tav>
                                      </p:tavLst>
                                    </p:anim>
                                    <p:set>
                                      <p:cBhvr>
                                        <p:cTn id="9" dur="80"/>
                                        <p:tgtEl>
                                          <p:spTgt spid="3">
                                            <p:txEl>
                                              <p:pRg st="4" end="4"/>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1"/>
          </p:nvPr>
        </p:nvSpPr>
        <p:spPr/>
        <p:txBody>
          <a:bodyPr>
            <a:normAutofit/>
          </a:bodyPr>
          <a:lstStyle/>
          <a:p>
            <a:pPr algn="ctr"/>
            <a:r>
              <a:rPr lang="fr-FR" b="1" cap="all" dirty="0" smtClean="0">
                <a:solidFill>
                  <a:srgbClr val="FF0000"/>
                </a:solidFill>
              </a:rPr>
              <a:t>QUOI</a:t>
            </a:r>
            <a:r>
              <a:rPr lang="fr-FR" cap="all" dirty="0" smtClean="0"/>
              <a:t> </a:t>
            </a:r>
            <a:r>
              <a:rPr lang="fr-FR" sz="3300" cap="all" dirty="0" smtClean="0">
                <a:solidFill>
                  <a:srgbClr val="FF0000"/>
                </a:solidFill>
              </a:rPr>
              <a:t>?</a:t>
            </a:r>
            <a:endParaRPr lang="fr-FR" dirty="0" smtClean="0">
              <a:solidFill>
                <a:srgbClr val="FF0000"/>
              </a:solidFill>
            </a:endParaRPr>
          </a:p>
          <a:p>
            <a:pPr>
              <a:buNone/>
            </a:pPr>
            <a:r>
              <a:rPr lang="fr-FR" i="1" dirty="0" smtClean="0"/>
              <a:t>      </a:t>
            </a:r>
          </a:p>
          <a:p>
            <a:pPr>
              <a:buNone/>
            </a:pPr>
            <a:r>
              <a:rPr lang="fr-FR" sz="2800" i="1" dirty="0" smtClean="0"/>
              <a:t>       Sujet du message, de la communication.</a:t>
            </a:r>
            <a:endParaRPr lang="fr-FR" sz="2800" dirty="0" smtClean="0"/>
          </a:p>
          <a:p>
            <a:pPr>
              <a:buNone/>
            </a:pPr>
            <a:r>
              <a:rPr lang="fr-FR" sz="2800" b="1" i="1" dirty="0" smtClean="0"/>
              <a:t>        De quoi s’agit-il?</a:t>
            </a:r>
            <a:endParaRPr lang="fr-FR" sz="2800" dirty="0" smtClean="0"/>
          </a:p>
          <a:p>
            <a:pPr>
              <a:buNone/>
            </a:pPr>
            <a:r>
              <a:rPr lang="fr-FR" sz="2800" i="1" dirty="0" smtClean="0"/>
              <a:t>Quelle partie du savoir allez-vous enseigner?</a:t>
            </a:r>
            <a:br>
              <a:rPr lang="fr-FR" sz="2800" i="1" dirty="0" smtClean="0"/>
            </a:br>
            <a:r>
              <a:rPr lang="fr-FR" i="1" dirty="0" smtClean="0"/>
              <a:t/>
            </a:r>
            <a:br>
              <a:rPr lang="fr-FR" i="1" dirty="0" smtClean="0"/>
            </a:br>
            <a:endParaRPr lang="fr-FR" dirty="0" smtClean="0"/>
          </a:p>
          <a:p>
            <a:pPr>
              <a:buNone/>
            </a:pP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800" decel="100000"/>
                                        <p:tgtEl>
                                          <p:spTgt spid="3">
                                            <p:txEl>
                                              <p:pRg st="2" end="2"/>
                                            </p:txEl>
                                          </p:spTgt>
                                        </p:tgtEl>
                                      </p:cBhvr>
                                    </p:animEffect>
                                    <p:anim calcmode="lin" valueType="num">
                                      <p:cBhvr>
                                        <p:cTn id="8" dur="800" decel="100000" fill="hold"/>
                                        <p:tgtEl>
                                          <p:spTgt spid="3">
                                            <p:txEl>
                                              <p:pRg st="2" end="2"/>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3">
                                            <p:txEl>
                                              <p:pRg st="2" end="2"/>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3">
                                            <p:txEl>
                                              <p:pRg st="2" end="2"/>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xEl>
                                              <p:pRg st="2" end="2"/>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xEl>
                                              <p:pRg st="2" end="2"/>
                                            </p:txEl>
                                          </p:spTgt>
                                        </p:tgtEl>
                                        <p:attrNameLst>
                                          <p:attrName>ppt_y</p:attrName>
                                        </p:attrNameLst>
                                      </p:cBhvr>
                                      <p:tavLst>
                                        <p:tav tm="0">
                                          <p:val>
                                            <p:strVal val="#ppt_y+0.1"/>
                                          </p:val>
                                        </p:tav>
                                        <p:tav tm="100000">
                                          <p:val>
                                            <p:strVal val="#ppt_y"/>
                                          </p:val>
                                        </p:tav>
                                      </p:tavLst>
                                    </p:anim>
                                  </p:childTnLst>
                                </p:cTn>
                              </p:par>
                              <p:par>
                                <p:cTn id="13" presetID="30"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800" decel="100000"/>
                                        <p:tgtEl>
                                          <p:spTgt spid="3">
                                            <p:txEl>
                                              <p:pRg st="3" end="3"/>
                                            </p:txEl>
                                          </p:spTgt>
                                        </p:tgtEl>
                                      </p:cBhvr>
                                    </p:animEffect>
                                    <p:anim calcmode="lin" valueType="num">
                                      <p:cBhvr>
                                        <p:cTn id="16" dur="800" decel="100000" fill="hold"/>
                                        <p:tgtEl>
                                          <p:spTgt spid="3">
                                            <p:txEl>
                                              <p:pRg st="3" end="3"/>
                                            </p:txEl>
                                          </p:spTgt>
                                        </p:tgtEl>
                                        <p:attrNameLst>
                                          <p:attrName>style.rotation</p:attrName>
                                        </p:attrNameLst>
                                      </p:cBhvr>
                                      <p:tavLst>
                                        <p:tav tm="0">
                                          <p:val>
                                            <p:fltVal val="-90"/>
                                          </p:val>
                                        </p:tav>
                                        <p:tav tm="100000">
                                          <p:val>
                                            <p:fltVal val="0"/>
                                          </p:val>
                                        </p:tav>
                                      </p:tavLst>
                                    </p:anim>
                                    <p:anim calcmode="lin" valueType="num">
                                      <p:cBhvr>
                                        <p:cTn id="17" dur="800" decel="100000" fill="hold"/>
                                        <p:tgtEl>
                                          <p:spTgt spid="3">
                                            <p:txEl>
                                              <p:pRg st="3" end="3"/>
                                            </p:txEl>
                                          </p:spTgt>
                                        </p:tgtEl>
                                        <p:attrNameLst>
                                          <p:attrName>ppt_x</p:attrName>
                                        </p:attrNameLst>
                                      </p:cBhvr>
                                      <p:tavLst>
                                        <p:tav tm="0">
                                          <p:val>
                                            <p:strVal val="#ppt_x+0.4"/>
                                          </p:val>
                                        </p:tav>
                                        <p:tav tm="100000">
                                          <p:val>
                                            <p:strVal val="#ppt_x-0.05"/>
                                          </p:val>
                                        </p:tav>
                                      </p:tavLst>
                                    </p:anim>
                                    <p:anim calcmode="lin" valueType="num">
                                      <p:cBhvr>
                                        <p:cTn id="18" dur="800" decel="100000" fill="hold"/>
                                        <p:tgtEl>
                                          <p:spTgt spid="3">
                                            <p:txEl>
                                              <p:pRg st="3" end="3"/>
                                            </p:txEl>
                                          </p:spTgt>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3">
                                            <p:txEl>
                                              <p:pRg st="3" end="3"/>
                                            </p:txEl>
                                          </p:spTgt>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3">
                                            <p:txEl>
                                              <p:pRg st="3" end="3"/>
                                            </p:txEl>
                                          </p:spTgt>
                                        </p:tgtEl>
                                        <p:attrNameLst>
                                          <p:attrName>ppt_y</p:attrName>
                                        </p:attrNameLst>
                                      </p:cBhvr>
                                      <p:tavLst>
                                        <p:tav tm="0">
                                          <p:val>
                                            <p:strVal val="#ppt_y+0.1"/>
                                          </p:val>
                                        </p:tav>
                                        <p:tav tm="100000">
                                          <p:val>
                                            <p:strVal val="#ppt_y"/>
                                          </p:val>
                                        </p:tav>
                                      </p:tavLst>
                                    </p:anim>
                                  </p:childTnLst>
                                </p:cTn>
                              </p:par>
                              <p:par>
                                <p:cTn id="21" presetID="30" presetClass="entr" presetSubtype="0"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800" decel="100000"/>
                                        <p:tgtEl>
                                          <p:spTgt spid="3">
                                            <p:txEl>
                                              <p:pRg st="4" end="4"/>
                                            </p:txEl>
                                          </p:spTgt>
                                        </p:tgtEl>
                                      </p:cBhvr>
                                    </p:animEffect>
                                    <p:anim calcmode="lin" valueType="num">
                                      <p:cBhvr>
                                        <p:cTn id="24" dur="800" decel="100000" fill="hold"/>
                                        <p:tgtEl>
                                          <p:spTgt spid="3">
                                            <p:txEl>
                                              <p:pRg st="4" end="4"/>
                                            </p:txEl>
                                          </p:spTgt>
                                        </p:tgtEl>
                                        <p:attrNameLst>
                                          <p:attrName>style.rotation</p:attrName>
                                        </p:attrNameLst>
                                      </p:cBhvr>
                                      <p:tavLst>
                                        <p:tav tm="0">
                                          <p:val>
                                            <p:fltVal val="-90"/>
                                          </p:val>
                                        </p:tav>
                                        <p:tav tm="100000">
                                          <p:val>
                                            <p:fltVal val="0"/>
                                          </p:val>
                                        </p:tav>
                                      </p:tavLst>
                                    </p:anim>
                                    <p:anim calcmode="lin" valueType="num">
                                      <p:cBhvr>
                                        <p:cTn id="25" dur="800" decel="100000" fill="hold"/>
                                        <p:tgtEl>
                                          <p:spTgt spid="3">
                                            <p:txEl>
                                              <p:pRg st="4" end="4"/>
                                            </p:txEl>
                                          </p:spTgt>
                                        </p:tgtEl>
                                        <p:attrNameLst>
                                          <p:attrName>ppt_x</p:attrName>
                                        </p:attrNameLst>
                                      </p:cBhvr>
                                      <p:tavLst>
                                        <p:tav tm="0">
                                          <p:val>
                                            <p:strVal val="#ppt_x+0.4"/>
                                          </p:val>
                                        </p:tav>
                                        <p:tav tm="100000">
                                          <p:val>
                                            <p:strVal val="#ppt_x-0.05"/>
                                          </p:val>
                                        </p:tav>
                                      </p:tavLst>
                                    </p:anim>
                                    <p:anim calcmode="lin" valueType="num">
                                      <p:cBhvr>
                                        <p:cTn id="26" dur="800" decel="100000" fill="hold"/>
                                        <p:tgtEl>
                                          <p:spTgt spid="3">
                                            <p:txEl>
                                              <p:pRg st="4" end="4"/>
                                            </p:txEl>
                                          </p:spTgt>
                                        </p:tgtEl>
                                        <p:attrNameLst>
                                          <p:attrName>ppt_y</p:attrName>
                                        </p:attrNameLst>
                                      </p:cBhvr>
                                      <p:tavLst>
                                        <p:tav tm="0">
                                          <p:val>
                                            <p:strVal val="#ppt_y-0.4"/>
                                          </p:val>
                                        </p:tav>
                                        <p:tav tm="100000">
                                          <p:val>
                                            <p:strVal val="#ppt_y+0.1"/>
                                          </p:val>
                                        </p:tav>
                                      </p:tavLst>
                                    </p:anim>
                                    <p:anim calcmode="lin" valueType="num">
                                      <p:cBhvr>
                                        <p:cTn id="27" dur="200" accel="100000" fill="hold">
                                          <p:stCondLst>
                                            <p:cond delay="800"/>
                                          </p:stCondLst>
                                        </p:cTn>
                                        <p:tgtEl>
                                          <p:spTgt spid="3">
                                            <p:txEl>
                                              <p:pRg st="4" end="4"/>
                                            </p:txEl>
                                          </p:spTgt>
                                        </p:tgtEl>
                                        <p:attrNameLst>
                                          <p:attrName>ppt_x</p:attrName>
                                        </p:attrNameLst>
                                      </p:cBhvr>
                                      <p:tavLst>
                                        <p:tav tm="0">
                                          <p:val>
                                            <p:strVal val="#ppt_x-0.05"/>
                                          </p:val>
                                        </p:tav>
                                        <p:tav tm="100000">
                                          <p:val>
                                            <p:strVal val="#ppt_x"/>
                                          </p:val>
                                        </p:tav>
                                      </p:tavLst>
                                    </p:anim>
                                    <p:anim calcmode="lin" valueType="num">
                                      <p:cBhvr>
                                        <p:cTn id="28" dur="200" accel="100000" fill="hold">
                                          <p:stCondLst>
                                            <p:cond delay="800"/>
                                          </p:stCondLst>
                                        </p:cTn>
                                        <p:tgtEl>
                                          <p:spTgt spid="3">
                                            <p:txEl>
                                              <p:pRg st="4" end="4"/>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1"/>
          </p:nvPr>
        </p:nvSpPr>
        <p:spPr>
          <a:xfrm>
            <a:off x="457200" y="571480"/>
            <a:ext cx="7467600" cy="5902472"/>
          </a:xfrm>
        </p:spPr>
        <p:txBody>
          <a:bodyPr>
            <a:noAutofit/>
          </a:bodyPr>
          <a:lstStyle/>
          <a:p>
            <a:pPr algn="ctr"/>
            <a:r>
              <a:rPr lang="fr-FR" sz="2800" b="1" cap="all" dirty="0" smtClean="0">
                <a:solidFill>
                  <a:srgbClr val="FF0000"/>
                </a:solidFill>
              </a:rPr>
              <a:t>À QUI?</a:t>
            </a:r>
          </a:p>
          <a:p>
            <a:pPr>
              <a:buNone/>
            </a:pPr>
            <a:endParaRPr lang="fr-FR" sz="2800" dirty="0" smtClean="0"/>
          </a:p>
          <a:p>
            <a:r>
              <a:rPr lang="fr-FR" sz="2800" b="1" i="1" dirty="0" smtClean="0"/>
              <a:t>À qui s’adresse-t-on ?</a:t>
            </a:r>
          </a:p>
          <a:p>
            <a:pPr>
              <a:buNone/>
            </a:pPr>
            <a:r>
              <a:rPr lang="fr-FR" sz="2800" b="1" i="1" dirty="0" smtClean="0"/>
              <a:t>	</a:t>
            </a:r>
            <a:r>
              <a:rPr lang="fr-FR" sz="2800" i="1" dirty="0" smtClean="0"/>
              <a:t> Personnes ou groupe visés.</a:t>
            </a:r>
            <a:endParaRPr lang="fr-FR" sz="2800" dirty="0" smtClean="0"/>
          </a:p>
          <a:p>
            <a:pPr algn="just"/>
            <a:r>
              <a:rPr lang="fr-FR" sz="2800" b="1" dirty="0" smtClean="0"/>
              <a:t>Identification de l'apprenant </a:t>
            </a:r>
            <a:r>
              <a:rPr lang="fr-FR" sz="2800" dirty="0" smtClean="0"/>
              <a:t>: s</a:t>
            </a:r>
            <a:r>
              <a:rPr lang="fr-FR" sz="2800" b="1" dirty="0" smtClean="0"/>
              <a:t>es attentes, ses valeurs,</a:t>
            </a:r>
            <a:r>
              <a:rPr lang="fr-FR" sz="2800" dirty="0" smtClean="0"/>
              <a:t> les conditions psychologiques et sociales de sa réceptivité. Que connaît-il déjà du sujet, cela permet de cadrer le message et d’éviter la redite inutile.</a:t>
            </a:r>
          </a:p>
          <a:p>
            <a:pPr>
              <a:buNone/>
            </a:pPr>
            <a:r>
              <a:rPr lang="fr-FR" sz="2800" i="1" dirty="0" smtClean="0"/>
              <a:t/>
            </a:r>
            <a:br>
              <a:rPr lang="fr-FR" sz="2800" i="1" dirty="0" smtClean="0"/>
            </a:br>
            <a:r>
              <a:rPr lang="fr-FR" sz="1800" i="1" dirty="0" smtClean="0"/>
              <a:t/>
            </a:r>
            <a:br>
              <a:rPr lang="fr-FR" sz="1800" i="1" dirty="0" smtClean="0"/>
            </a:br>
            <a:endParaRPr lang="fr-FR" sz="1800" dirty="0" smtClean="0"/>
          </a:p>
          <a:p>
            <a:pPr>
              <a:buNone/>
            </a:pPr>
            <a:endParaRPr lang="fr-FR" sz="1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nodeType="with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800" decel="100000"/>
                                        <p:tgtEl>
                                          <p:spTgt spid="3">
                                            <p:txEl>
                                              <p:pRg st="2" end="2"/>
                                            </p:txEl>
                                          </p:spTgt>
                                        </p:tgtEl>
                                      </p:cBhvr>
                                    </p:animEffect>
                                    <p:anim calcmode="lin" valueType="num">
                                      <p:cBhvr>
                                        <p:cTn id="8" dur="800" decel="100000" fill="hold"/>
                                        <p:tgtEl>
                                          <p:spTgt spid="3">
                                            <p:txEl>
                                              <p:pRg st="2" end="2"/>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3">
                                            <p:txEl>
                                              <p:pRg st="2" end="2"/>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3">
                                            <p:txEl>
                                              <p:pRg st="2" end="2"/>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xEl>
                                              <p:pRg st="2" end="2"/>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xEl>
                                              <p:pRg st="2" end="2"/>
                                            </p:txEl>
                                          </p:spTgt>
                                        </p:tgtEl>
                                        <p:attrNameLst>
                                          <p:attrName>ppt_y</p:attrName>
                                        </p:attrNameLst>
                                      </p:cBhvr>
                                      <p:tavLst>
                                        <p:tav tm="0">
                                          <p:val>
                                            <p:strVal val="#ppt_y+0.1"/>
                                          </p:val>
                                        </p:tav>
                                        <p:tav tm="100000">
                                          <p:val>
                                            <p:strVal val="#ppt_y"/>
                                          </p:val>
                                        </p:tav>
                                      </p:tavLst>
                                    </p:anim>
                                  </p:childTnLst>
                                </p:cTn>
                              </p:par>
                              <p:par>
                                <p:cTn id="13" presetID="30"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800" decel="100000"/>
                                        <p:tgtEl>
                                          <p:spTgt spid="3">
                                            <p:txEl>
                                              <p:pRg st="3" end="3"/>
                                            </p:txEl>
                                          </p:spTgt>
                                        </p:tgtEl>
                                      </p:cBhvr>
                                    </p:animEffect>
                                    <p:anim calcmode="lin" valueType="num">
                                      <p:cBhvr>
                                        <p:cTn id="16" dur="800" decel="100000" fill="hold"/>
                                        <p:tgtEl>
                                          <p:spTgt spid="3">
                                            <p:txEl>
                                              <p:pRg st="3" end="3"/>
                                            </p:txEl>
                                          </p:spTgt>
                                        </p:tgtEl>
                                        <p:attrNameLst>
                                          <p:attrName>style.rotation</p:attrName>
                                        </p:attrNameLst>
                                      </p:cBhvr>
                                      <p:tavLst>
                                        <p:tav tm="0">
                                          <p:val>
                                            <p:fltVal val="-90"/>
                                          </p:val>
                                        </p:tav>
                                        <p:tav tm="100000">
                                          <p:val>
                                            <p:fltVal val="0"/>
                                          </p:val>
                                        </p:tav>
                                      </p:tavLst>
                                    </p:anim>
                                    <p:anim calcmode="lin" valueType="num">
                                      <p:cBhvr>
                                        <p:cTn id="17" dur="800" decel="100000" fill="hold"/>
                                        <p:tgtEl>
                                          <p:spTgt spid="3">
                                            <p:txEl>
                                              <p:pRg st="3" end="3"/>
                                            </p:txEl>
                                          </p:spTgt>
                                        </p:tgtEl>
                                        <p:attrNameLst>
                                          <p:attrName>ppt_x</p:attrName>
                                        </p:attrNameLst>
                                      </p:cBhvr>
                                      <p:tavLst>
                                        <p:tav tm="0">
                                          <p:val>
                                            <p:strVal val="#ppt_x+0.4"/>
                                          </p:val>
                                        </p:tav>
                                        <p:tav tm="100000">
                                          <p:val>
                                            <p:strVal val="#ppt_x-0.05"/>
                                          </p:val>
                                        </p:tav>
                                      </p:tavLst>
                                    </p:anim>
                                    <p:anim calcmode="lin" valueType="num">
                                      <p:cBhvr>
                                        <p:cTn id="18" dur="800" decel="100000" fill="hold"/>
                                        <p:tgtEl>
                                          <p:spTgt spid="3">
                                            <p:txEl>
                                              <p:pRg st="3" end="3"/>
                                            </p:txEl>
                                          </p:spTgt>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3">
                                            <p:txEl>
                                              <p:pRg st="3" end="3"/>
                                            </p:txEl>
                                          </p:spTgt>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3">
                                            <p:txEl>
                                              <p:pRg st="3" end="3"/>
                                            </p:txEl>
                                          </p:spTgt>
                                        </p:tgtEl>
                                        <p:attrNameLst>
                                          <p:attrName>ppt_y</p:attrName>
                                        </p:attrNameLst>
                                      </p:cBhvr>
                                      <p:tavLst>
                                        <p:tav tm="0">
                                          <p:val>
                                            <p:strVal val="#ppt_y+0.1"/>
                                          </p:val>
                                        </p:tav>
                                        <p:tav tm="100000">
                                          <p:val>
                                            <p:strVal val="#ppt_y"/>
                                          </p:val>
                                        </p:tav>
                                      </p:tavLst>
                                    </p:anim>
                                  </p:childTnLst>
                                </p:cTn>
                              </p:par>
                              <p:par>
                                <p:cTn id="21" presetID="30" presetClass="entr" presetSubtype="0"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800" decel="100000"/>
                                        <p:tgtEl>
                                          <p:spTgt spid="3">
                                            <p:txEl>
                                              <p:pRg st="4" end="4"/>
                                            </p:txEl>
                                          </p:spTgt>
                                        </p:tgtEl>
                                      </p:cBhvr>
                                    </p:animEffect>
                                    <p:anim calcmode="lin" valueType="num">
                                      <p:cBhvr>
                                        <p:cTn id="24" dur="800" decel="100000" fill="hold"/>
                                        <p:tgtEl>
                                          <p:spTgt spid="3">
                                            <p:txEl>
                                              <p:pRg st="4" end="4"/>
                                            </p:txEl>
                                          </p:spTgt>
                                        </p:tgtEl>
                                        <p:attrNameLst>
                                          <p:attrName>style.rotation</p:attrName>
                                        </p:attrNameLst>
                                      </p:cBhvr>
                                      <p:tavLst>
                                        <p:tav tm="0">
                                          <p:val>
                                            <p:fltVal val="-90"/>
                                          </p:val>
                                        </p:tav>
                                        <p:tav tm="100000">
                                          <p:val>
                                            <p:fltVal val="0"/>
                                          </p:val>
                                        </p:tav>
                                      </p:tavLst>
                                    </p:anim>
                                    <p:anim calcmode="lin" valueType="num">
                                      <p:cBhvr>
                                        <p:cTn id="25" dur="800" decel="100000" fill="hold"/>
                                        <p:tgtEl>
                                          <p:spTgt spid="3">
                                            <p:txEl>
                                              <p:pRg st="4" end="4"/>
                                            </p:txEl>
                                          </p:spTgt>
                                        </p:tgtEl>
                                        <p:attrNameLst>
                                          <p:attrName>ppt_x</p:attrName>
                                        </p:attrNameLst>
                                      </p:cBhvr>
                                      <p:tavLst>
                                        <p:tav tm="0">
                                          <p:val>
                                            <p:strVal val="#ppt_x+0.4"/>
                                          </p:val>
                                        </p:tav>
                                        <p:tav tm="100000">
                                          <p:val>
                                            <p:strVal val="#ppt_x-0.05"/>
                                          </p:val>
                                        </p:tav>
                                      </p:tavLst>
                                    </p:anim>
                                    <p:anim calcmode="lin" valueType="num">
                                      <p:cBhvr>
                                        <p:cTn id="26" dur="800" decel="100000" fill="hold"/>
                                        <p:tgtEl>
                                          <p:spTgt spid="3">
                                            <p:txEl>
                                              <p:pRg st="4" end="4"/>
                                            </p:txEl>
                                          </p:spTgt>
                                        </p:tgtEl>
                                        <p:attrNameLst>
                                          <p:attrName>ppt_y</p:attrName>
                                        </p:attrNameLst>
                                      </p:cBhvr>
                                      <p:tavLst>
                                        <p:tav tm="0">
                                          <p:val>
                                            <p:strVal val="#ppt_y-0.4"/>
                                          </p:val>
                                        </p:tav>
                                        <p:tav tm="100000">
                                          <p:val>
                                            <p:strVal val="#ppt_y+0.1"/>
                                          </p:val>
                                        </p:tav>
                                      </p:tavLst>
                                    </p:anim>
                                    <p:anim calcmode="lin" valueType="num">
                                      <p:cBhvr>
                                        <p:cTn id="27" dur="200" accel="100000" fill="hold">
                                          <p:stCondLst>
                                            <p:cond delay="800"/>
                                          </p:stCondLst>
                                        </p:cTn>
                                        <p:tgtEl>
                                          <p:spTgt spid="3">
                                            <p:txEl>
                                              <p:pRg st="4" end="4"/>
                                            </p:txEl>
                                          </p:spTgt>
                                        </p:tgtEl>
                                        <p:attrNameLst>
                                          <p:attrName>ppt_x</p:attrName>
                                        </p:attrNameLst>
                                      </p:cBhvr>
                                      <p:tavLst>
                                        <p:tav tm="0">
                                          <p:val>
                                            <p:strVal val="#ppt_x-0.05"/>
                                          </p:val>
                                        </p:tav>
                                        <p:tav tm="100000">
                                          <p:val>
                                            <p:strVal val="#ppt_x"/>
                                          </p:val>
                                        </p:tav>
                                      </p:tavLst>
                                    </p:anim>
                                    <p:anim calcmode="lin" valueType="num">
                                      <p:cBhvr>
                                        <p:cTn id="28" dur="200" accel="100000" fill="hold">
                                          <p:stCondLst>
                                            <p:cond delay="800"/>
                                          </p:stCondLst>
                                        </p:cTn>
                                        <p:tgtEl>
                                          <p:spTgt spid="3">
                                            <p:txEl>
                                              <p:pRg st="4" end="4"/>
                                            </p:txEl>
                                          </p:spTgt>
                                        </p:tgtEl>
                                        <p:attrNameLst>
                                          <p:attrName>ppt_y</p:attrName>
                                        </p:attrNameLst>
                                      </p:cBhvr>
                                      <p:tavLst>
                                        <p:tav tm="0">
                                          <p:val>
                                            <p:strVal val="#ppt_y+0.1"/>
                                          </p:val>
                                        </p:tav>
                                        <p:tav tm="100000">
                                          <p:val>
                                            <p:strVal val="#ppt_y"/>
                                          </p:val>
                                        </p:tav>
                                      </p:tavLst>
                                    </p:anim>
                                  </p:childTnLst>
                                </p:cTn>
                              </p:par>
                              <p:par>
                                <p:cTn id="29" presetID="30" presetClass="entr" presetSubtype="0" fill="hold"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fade">
                                      <p:cBhvr>
                                        <p:cTn id="31" dur="800" decel="100000"/>
                                        <p:tgtEl>
                                          <p:spTgt spid="3">
                                            <p:txEl>
                                              <p:pRg st="5" end="5"/>
                                            </p:txEl>
                                          </p:spTgt>
                                        </p:tgtEl>
                                      </p:cBhvr>
                                    </p:animEffect>
                                    <p:anim calcmode="lin" valueType="num">
                                      <p:cBhvr>
                                        <p:cTn id="32" dur="800" decel="100000" fill="hold"/>
                                        <p:tgtEl>
                                          <p:spTgt spid="3">
                                            <p:txEl>
                                              <p:pRg st="5" end="5"/>
                                            </p:txEl>
                                          </p:spTgt>
                                        </p:tgtEl>
                                        <p:attrNameLst>
                                          <p:attrName>style.rotation</p:attrName>
                                        </p:attrNameLst>
                                      </p:cBhvr>
                                      <p:tavLst>
                                        <p:tav tm="0">
                                          <p:val>
                                            <p:fltVal val="-90"/>
                                          </p:val>
                                        </p:tav>
                                        <p:tav tm="100000">
                                          <p:val>
                                            <p:fltVal val="0"/>
                                          </p:val>
                                        </p:tav>
                                      </p:tavLst>
                                    </p:anim>
                                    <p:anim calcmode="lin" valueType="num">
                                      <p:cBhvr>
                                        <p:cTn id="33" dur="800" decel="100000" fill="hold"/>
                                        <p:tgtEl>
                                          <p:spTgt spid="3">
                                            <p:txEl>
                                              <p:pRg st="5" end="5"/>
                                            </p:txEl>
                                          </p:spTgt>
                                        </p:tgtEl>
                                        <p:attrNameLst>
                                          <p:attrName>ppt_x</p:attrName>
                                        </p:attrNameLst>
                                      </p:cBhvr>
                                      <p:tavLst>
                                        <p:tav tm="0">
                                          <p:val>
                                            <p:strVal val="#ppt_x+0.4"/>
                                          </p:val>
                                        </p:tav>
                                        <p:tav tm="100000">
                                          <p:val>
                                            <p:strVal val="#ppt_x-0.05"/>
                                          </p:val>
                                        </p:tav>
                                      </p:tavLst>
                                    </p:anim>
                                    <p:anim calcmode="lin" valueType="num">
                                      <p:cBhvr>
                                        <p:cTn id="34" dur="800" decel="100000" fill="hold"/>
                                        <p:tgtEl>
                                          <p:spTgt spid="3">
                                            <p:txEl>
                                              <p:pRg st="5" end="5"/>
                                            </p:txEl>
                                          </p:spTgt>
                                        </p:tgtEl>
                                        <p:attrNameLst>
                                          <p:attrName>ppt_y</p:attrName>
                                        </p:attrNameLst>
                                      </p:cBhvr>
                                      <p:tavLst>
                                        <p:tav tm="0">
                                          <p:val>
                                            <p:strVal val="#ppt_y-0.4"/>
                                          </p:val>
                                        </p:tav>
                                        <p:tav tm="100000">
                                          <p:val>
                                            <p:strVal val="#ppt_y+0.1"/>
                                          </p:val>
                                        </p:tav>
                                      </p:tavLst>
                                    </p:anim>
                                    <p:anim calcmode="lin" valueType="num">
                                      <p:cBhvr>
                                        <p:cTn id="35" dur="200" accel="100000" fill="hold">
                                          <p:stCondLst>
                                            <p:cond delay="800"/>
                                          </p:stCondLst>
                                        </p:cTn>
                                        <p:tgtEl>
                                          <p:spTgt spid="3">
                                            <p:txEl>
                                              <p:pRg st="5" end="5"/>
                                            </p:txEl>
                                          </p:spTgt>
                                        </p:tgtEl>
                                        <p:attrNameLst>
                                          <p:attrName>ppt_x</p:attrName>
                                        </p:attrNameLst>
                                      </p:cBhvr>
                                      <p:tavLst>
                                        <p:tav tm="0">
                                          <p:val>
                                            <p:strVal val="#ppt_x-0.05"/>
                                          </p:val>
                                        </p:tav>
                                        <p:tav tm="100000">
                                          <p:val>
                                            <p:strVal val="#ppt_x"/>
                                          </p:val>
                                        </p:tav>
                                      </p:tavLst>
                                    </p:anim>
                                    <p:anim calcmode="lin" valueType="num">
                                      <p:cBhvr>
                                        <p:cTn id="36" dur="200" accel="100000" fill="hold">
                                          <p:stCondLst>
                                            <p:cond delay="800"/>
                                          </p:stCondLst>
                                        </p:cTn>
                                        <p:tgtEl>
                                          <p:spTgt spid="3">
                                            <p:txEl>
                                              <p:pRg st="5" end="5"/>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1"/>
          </p:nvPr>
        </p:nvSpPr>
        <p:spPr>
          <a:xfrm>
            <a:off x="457200" y="428604"/>
            <a:ext cx="7467600" cy="6045348"/>
          </a:xfrm>
        </p:spPr>
        <p:txBody>
          <a:bodyPr>
            <a:noAutofit/>
          </a:bodyPr>
          <a:lstStyle/>
          <a:p>
            <a:pPr algn="ctr"/>
            <a:r>
              <a:rPr lang="fr-FR" b="1" cap="all" dirty="0" smtClean="0">
                <a:solidFill>
                  <a:srgbClr val="FF0000"/>
                </a:solidFill>
              </a:rPr>
              <a:t>POURQUOI</a:t>
            </a:r>
            <a:r>
              <a:rPr lang="fr-FR" sz="2800" b="1" cap="all" dirty="0" smtClean="0">
                <a:solidFill>
                  <a:srgbClr val="FF0000"/>
                </a:solidFill>
              </a:rPr>
              <a:t>?</a:t>
            </a:r>
            <a:endParaRPr lang="fr-FR" sz="2000" b="1" dirty="0" smtClean="0">
              <a:solidFill>
                <a:srgbClr val="FF0000"/>
              </a:solidFill>
            </a:endParaRPr>
          </a:p>
          <a:p>
            <a:pPr>
              <a:buNone/>
            </a:pPr>
            <a:r>
              <a:rPr lang="fr-FR" sz="1600" i="1" dirty="0" smtClean="0"/>
              <a:t>          </a:t>
            </a:r>
          </a:p>
          <a:p>
            <a:pPr>
              <a:buNone/>
            </a:pPr>
            <a:endParaRPr lang="fr-FR" sz="1600" b="1" dirty="0" smtClean="0"/>
          </a:p>
          <a:p>
            <a:r>
              <a:rPr lang="fr-FR" b="1" i="1" dirty="0" smtClean="0"/>
              <a:t>Quel est</a:t>
            </a:r>
            <a:r>
              <a:rPr lang="fr-FR" b="1" cap="all" dirty="0" smtClean="0"/>
              <a:t> </a:t>
            </a:r>
            <a:r>
              <a:rPr lang="fr-FR" sz="2000" b="1" cap="all" dirty="0" smtClean="0">
                <a:solidFill>
                  <a:srgbClr val="FF0000"/>
                </a:solidFill>
              </a:rPr>
              <a:t>L’OBJECTIF</a:t>
            </a:r>
            <a:r>
              <a:rPr lang="fr-FR" b="1" i="1" dirty="0" smtClean="0"/>
              <a:t> de cette communication?</a:t>
            </a:r>
            <a:endParaRPr lang="fr-FR" dirty="0" smtClean="0"/>
          </a:p>
          <a:p>
            <a:pPr>
              <a:buNone/>
            </a:pPr>
            <a:r>
              <a:rPr lang="fr-FR" sz="2000" b="1" dirty="0" smtClean="0"/>
              <a:t>         </a:t>
            </a:r>
            <a:endParaRPr lang="fr-FR" sz="2000" dirty="0" smtClean="0"/>
          </a:p>
          <a:p>
            <a:pPr algn="just">
              <a:buNone/>
            </a:pPr>
            <a:r>
              <a:rPr lang="fr-FR" sz="2000" dirty="0" smtClean="0"/>
              <a:t>          </a:t>
            </a:r>
            <a:r>
              <a:rPr lang="fr-FR" dirty="0" smtClean="0"/>
              <a:t>Il y a toujours un objectif affiché ou caché dans une communication. Sans objectif clairement décrit, il est difficile de faire des choix éclairés, de poser la question adéquate; les résultats de la communication pourraient souffrir d’éparpillement et demeurer confus pour l’élève.</a:t>
            </a:r>
          </a:p>
          <a:p>
            <a:pPr>
              <a:buNone/>
            </a:pPr>
            <a:r>
              <a:rPr lang="fr-FR" sz="1600" i="1" dirty="0" smtClean="0"/>
              <a:t/>
            </a:r>
            <a:br>
              <a:rPr lang="fr-FR" sz="1600" i="1" dirty="0" smtClean="0"/>
            </a:br>
            <a:r>
              <a:rPr lang="fr-FR" sz="1600" i="1" dirty="0" smtClean="0"/>
              <a:t/>
            </a:r>
            <a:br>
              <a:rPr lang="fr-FR" sz="1600" i="1" dirty="0" smtClean="0"/>
            </a:br>
            <a:endParaRPr lang="fr-FR" sz="1600" dirty="0" smtClean="0"/>
          </a:p>
          <a:p>
            <a:pPr>
              <a:buNone/>
            </a:pPr>
            <a:endParaRPr lang="fr-FR"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800" decel="100000"/>
                                        <p:tgtEl>
                                          <p:spTgt spid="3">
                                            <p:txEl>
                                              <p:pRg st="3" end="3"/>
                                            </p:txEl>
                                          </p:spTgt>
                                        </p:tgtEl>
                                      </p:cBhvr>
                                    </p:animEffect>
                                    <p:anim calcmode="lin" valueType="num">
                                      <p:cBhvr>
                                        <p:cTn id="8" dur="800" decel="100000" fill="hold"/>
                                        <p:tgtEl>
                                          <p:spTgt spid="3">
                                            <p:txEl>
                                              <p:pRg st="3" end="3"/>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3">
                                            <p:txEl>
                                              <p:pRg st="3" end="3"/>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3">
                                            <p:txEl>
                                              <p:pRg st="3" end="3"/>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xEl>
                                              <p:pRg st="3" end="3"/>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xEl>
                                              <p:pRg st="3" end="3"/>
                                            </p:txEl>
                                          </p:spTgt>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800" decel="100000"/>
                                        <p:tgtEl>
                                          <p:spTgt spid="3">
                                            <p:txEl>
                                              <p:pRg st="4" end="4"/>
                                            </p:txEl>
                                          </p:spTgt>
                                        </p:tgtEl>
                                      </p:cBhvr>
                                    </p:animEffect>
                                    <p:anim calcmode="lin" valueType="num">
                                      <p:cBhvr>
                                        <p:cTn id="18" dur="800" decel="100000" fill="hold"/>
                                        <p:tgtEl>
                                          <p:spTgt spid="3">
                                            <p:txEl>
                                              <p:pRg st="4" end="4"/>
                                            </p:txEl>
                                          </p:spTgt>
                                        </p:tgtEl>
                                        <p:attrNameLst>
                                          <p:attrName>style.rotation</p:attrName>
                                        </p:attrNameLst>
                                      </p:cBhvr>
                                      <p:tavLst>
                                        <p:tav tm="0">
                                          <p:val>
                                            <p:fltVal val="-90"/>
                                          </p:val>
                                        </p:tav>
                                        <p:tav tm="100000">
                                          <p:val>
                                            <p:fltVal val="0"/>
                                          </p:val>
                                        </p:tav>
                                      </p:tavLst>
                                    </p:anim>
                                    <p:anim calcmode="lin" valueType="num">
                                      <p:cBhvr>
                                        <p:cTn id="19" dur="800" decel="100000" fill="hold"/>
                                        <p:tgtEl>
                                          <p:spTgt spid="3">
                                            <p:txEl>
                                              <p:pRg st="4" end="4"/>
                                            </p:txEl>
                                          </p:spTgt>
                                        </p:tgtEl>
                                        <p:attrNameLst>
                                          <p:attrName>ppt_x</p:attrName>
                                        </p:attrNameLst>
                                      </p:cBhvr>
                                      <p:tavLst>
                                        <p:tav tm="0">
                                          <p:val>
                                            <p:strVal val="#ppt_x+0.4"/>
                                          </p:val>
                                        </p:tav>
                                        <p:tav tm="100000">
                                          <p:val>
                                            <p:strVal val="#ppt_x-0.05"/>
                                          </p:val>
                                        </p:tav>
                                      </p:tavLst>
                                    </p:anim>
                                    <p:anim calcmode="lin" valueType="num">
                                      <p:cBhvr>
                                        <p:cTn id="20" dur="800" decel="100000" fill="hold"/>
                                        <p:tgtEl>
                                          <p:spTgt spid="3">
                                            <p:txEl>
                                              <p:pRg st="4" end="4"/>
                                            </p:txEl>
                                          </p:spTgt>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3">
                                            <p:txEl>
                                              <p:pRg st="4" end="4"/>
                                            </p:txEl>
                                          </p:spTgt>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3">
                                            <p:txEl>
                                              <p:pRg st="4" end="4"/>
                                            </p:txEl>
                                          </p:spTgt>
                                        </p:tgtEl>
                                        <p:attrNameLst>
                                          <p:attrName>ppt_y</p:attrName>
                                        </p:attrNameLst>
                                      </p:cBhvr>
                                      <p:tavLst>
                                        <p:tav tm="0">
                                          <p:val>
                                            <p:strVal val="#ppt_y+0.1"/>
                                          </p:val>
                                        </p:tav>
                                        <p:tav tm="100000">
                                          <p:val>
                                            <p:strVal val="#ppt_y"/>
                                          </p:val>
                                        </p:tav>
                                      </p:tavLst>
                                    </p:anim>
                                  </p:childTnLst>
                                </p:cTn>
                              </p:par>
                              <p:par>
                                <p:cTn id="23" presetID="30" presetClass="entr" presetSubtype="0" fill="hold"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800" decel="100000"/>
                                        <p:tgtEl>
                                          <p:spTgt spid="3">
                                            <p:txEl>
                                              <p:pRg st="5" end="5"/>
                                            </p:txEl>
                                          </p:spTgt>
                                        </p:tgtEl>
                                      </p:cBhvr>
                                    </p:animEffect>
                                    <p:anim calcmode="lin" valueType="num">
                                      <p:cBhvr>
                                        <p:cTn id="26" dur="800" decel="100000" fill="hold"/>
                                        <p:tgtEl>
                                          <p:spTgt spid="3">
                                            <p:txEl>
                                              <p:pRg st="5" end="5"/>
                                            </p:txEl>
                                          </p:spTgt>
                                        </p:tgtEl>
                                        <p:attrNameLst>
                                          <p:attrName>style.rotation</p:attrName>
                                        </p:attrNameLst>
                                      </p:cBhvr>
                                      <p:tavLst>
                                        <p:tav tm="0">
                                          <p:val>
                                            <p:fltVal val="-90"/>
                                          </p:val>
                                        </p:tav>
                                        <p:tav tm="100000">
                                          <p:val>
                                            <p:fltVal val="0"/>
                                          </p:val>
                                        </p:tav>
                                      </p:tavLst>
                                    </p:anim>
                                    <p:anim calcmode="lin" valueType="num">
                                      <p:cBhvr>
                                        <p:cTn id="27" dur="800" decel="100000" fill="hold"/>
                                        <p:tgtEl>
                                          <p:spTgt spid="3">
                                            <p:txEl>
                                              <p:pRg st="5" end="5"/>
                                            </p:txEl>
                                          </p:spTgt>
                                        </p:tgtEl>
                                        <p:attrNameLst>
                                          <p:attrName>ppt_x</p:attrName>
                                        </p:attrNameLst>
                                      </p:cBhvr>
                                      <p:tavLst>
                                        <p:tav tm="0">
                                          <p:val>
                                            <p:strVal val="#ppt_x+0.4"/>
                                          </p:val>
                                        </p:tav>
                                        <p:tav tm="100000">
                                          <p:val>
                                            <p:strVal val="#ppt_x-0.05"/>
                                          </p:val>
                                        </p:tav>
                                      </p:tavLst>
                                    </p:anim>
                                    <p:anim calcmode="lin" valueType="num">
                                      <p:cBhvr>
                                        <p:cTn id="28" dur="800" decel="100000" fill="hold"/>
                                        <p:tgtEl>
                                          <p:spTgt spid="3">
                                            <p:txEl>
                                              <p:pRg st="5" end="5"/>
                                            </p:txEl>
                                          </p:spTgt>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3">
                                            <p:txEl>
                                              <p:pRg st="5" end="5"/>
                                            </p:txEl>
                                          </p:spTgt>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3">
                                            <p:txEl>
                                              <p:pRg st="5" end="5"/>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1"/>
          </p:nvPr>
        </p:nvSpPr>
        <p:spPr>
          <a:xfrm>
            <a:off x="500034" y="571480"/>
            <a:ext cx="8143932" cy="5929354"/>
          </a:xfrm>
        </p:spPr>
        <p:txBody>
          <a:bodyPr>
            <a:noAutofit/>
          </a:bodyPr>
          <a:lstStyle/>
          <a:p>
            <a:pPr algn="ctr">
              <a:buNone/>
            </a:pPr>
            <a:r>
              <a:rPr lang="fr-FR" sz="3200" b="1" cap="all" dirty="0" smtClean="0">
                <a:solidFill>
                  <a:srgbClr val="FF0000"/>
                </a:solidFill>
              </a:rPr>
              <a:t>COMMENT</a:t>
            </a:r>
            <a:r>
              <a:rPr lang="fr-FR" sz="2800" b="1" cap="all" dirty="0" smtClean="0">
                <a:solidFill>
                  <a:srgbClr val="FF0000"/>
                </a:solidFill>
              </a:rPr>
              <a:t>?</a:t>
            </a:r>
            <a:endParaRPr lang="fr-FR" sz="2800" b="1" dirty="0" smtClean="0">
              <a:solidFill>
                <a:srgbClr val="FF0000"/>
              </a:solidFill>
            </a:endParaRPr>
          </a:p>
          <a:p>
            <a:pPr>
              <a:buNone/>
            </a:pPr>
            <a:r>
              <a:rPr lang="fr-FR" sz="2000" i="1" dirty="0" smtClean="0"/>
              <a:t>    </a:t>
            </a:r>
            <a:endParaRPr lang="fr-FR" sz="2000" dirty="0" smtClean="0"/>
          </a:p>
          <a:p>
            <a:r>
              <a:rPr lang="fr-FR" sz="2000" b="1" i="1" dirty="0" smtClean="0"/>
              <a:t>     </a:t>
            </a:r>
            <a:r>
              <a:rPr lang="fr-FR" sz="2800" dirty="0" smtClean="0"/>
              <a:t>Comment concevez-vous le fil directeur?</a:t>
            </a:r>
          </a:p>
          <a:p>
            <a:r>
              <a:rPr lang="fr-FR" sz="2800" dirty="0" smtClean="0"/>
              <a:t>     Choix de la stratégie d’enseignement.</a:t>
            </a:r>
          </a:p>
          <a:p>
            <a:r>
              <a:rPr lang="fr-FR" sz="2800" dirty="0" smtClean="0"/>
              <a:t>    Comment allez-vous vous amorcer votre communication : avec humour, par une anecdote, un fait, une question, une statistique? Laquelle?</a:t>
            </a:r>
          </a:p>
          <a:p>
            <a:r>
              <a:rPr lang="fr-FR" sz="2800" dirty="0" smtClean="0"/>
              <a:t>    Il faut créer une déstabilisation et la résoudre par la connaissance qu’apportera le cours.</a:t>
            </a:r>
          </a:p>
          <a:p>
            <a:r>
              <a:rPr lang="fr-FR" sz="2800" dirty="0" smtClean="0"/>
              <a:t>    Comment capter et maintenir l’attention des apprenants? Question, cas, exemple…</a:t>
            </a:r>
          </a:p>
          <a:p>
            <a:pPr>
              <a:buNone/>
            </a:pPr>
            <a:r>
              <a:rPr lang="fr-FR" sz="2000" i="1" dirty="0" smtClean="0"/>
              <a:t> </a:t>
            </a:r>
            <a:endParaRPr lang="fr-FR" sz="2000" dirty="0" smtClean="0"/>
          </a:p>
          <a:p>
            <a:pPr>
              <a:buNone/>
            </a:pPr>
            <a:endParaRPr lang="fr-FR"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1000"/>
                                        <p:tgtEl>
                                          <p:spTgt spid="3">
                                            <p:txEl>
                                              <p:pRg st="3" end="3"/>
                                            </p:txEl>
                                          </p:spTgt>
                                        </p:tgtEl>
                                      </p:cBhvr>
                                    </p:animEffect>
                                    <p:anim calcmode="lin" valueType="num">
                                      <p:cBhvr>
                                        <p:cTn id="1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1000"/>
                                        <p:tgtEl>
                                          <p:spTgt spid="3">
                                            <p:txEl>
                                              <p:pRg st="4" end="4"/>
                                            </p:txEl>
                                          </p:spTgt>
                                        </p:tgtEl>
                                      </p:cBhvr>
                                    </p:animEffect>
                                    <p:anim calcmode="lin" valueType="num">
                                      <p:cBhvr>
                                        <p:cTn id="24"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fade">
                                      <p:cBhvr>
                                        <p:cTn id="31" dur="1000"/>
                                        <p:tgtEl>
                                          <p:spTgt spid="3">
                                            <p:txEl>
                                              <p:pRg st="5" end="5"/>
                                            </p:txEl>
                                          </p:spTgt>
                                        </p:tgtEl>
                                      </p:cBhvr>
                                    </p:animEffect>
                                    <p:anim calcmode="lin" valueType="num">
                                      <p:cBhvr>
                                        <p:cTn id="3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3">
                                            <p:txEl>
                                              <p:pRg st="5" end="5"/>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3">
                                            <p:txEl>
                                              <p:pRg st="5" end="5"/>
                                            </p:tx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900" decel="100000" fill="hold"/>
                                        <p:tgtEl>
                                          <p:spTgt spid="3">
                                            <p:txEl>
                                              <p:pRg st="6" end="6"/>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3">
                                            <p:txEl>
                                              <p:pRg st="6" end="6"/>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00034" y="0"/>
            <a:ext cx="7467600" cy="1143000"/>
          </a:xfrm>
        </p:spPr>
        <p:txBody>
          <a:bodyPr/>
          <a:lstStyle/>
          <a:p>
            <a:pPr algn="ctr"/>
            <a:r>
              <a:rPr lang="fr-FR" b="1" dirty="0" smtClean="0">
                <a:solidFill>
                  <a:srgbClr val="FF0000"/>
                </a:solidFill>
              </a:rPr>
              <a:t>L’impact</a:t>
            </a:r>
            <a:endParaRPr lang="fr-FR" b="1" dirty="0">
              <a:solidFill>
                <a:srgbClr val="FF0000"/>
              </a:solidFill>
            </a:endParaRPr>
          </a:p>
        </p:txBody>
      </p:sp>
      <p:sp>
        <p:nvSpPr>
          <p:cNvPr id="3" name="Espace réservé du contenu 2"/>
          <p:cNvSpPr>
            <a:spLocks noGrp="1"/>
          </p:cNvSpPr>
          <p:nvPr>
            <p:ph sz="quarter" idx="1"/>
          </p:nvPr>
        </p:nvSpPr>
        <p:spPr/>
        <p:txBody>
          <a:bodyPr>
            <a:normAutofit/>
          </a:bodyPr>
          <a:lstStyle/>
          <a:p>
            <a:r>
              <a:rPr lang="fr-FR" cap="all" dirty="0" smtClean="0"/>
              <a:t> quel RÉSULTAT?</a:t>
            </a:r>
            <a:endParaRPr lang="fr-FR" dirty="0" smtClean="0"/>
          </a:p>
          <a:p>
            <a:r>
              <a:rPr lang="fr-FR" i="1" dirty="0" smtClean="0"/>
              <a:t>Anticipation de l'impact de la communication, du cours.</a:t>
            </a:r>
            <a:endParaRPr lang="fr-FR" dirty="0" smtClean="0"/>
          </a:p>
          <a:p>
            <a:r>
              <a:rPr lang="fr-FR" b="1" i="1" dirty="0" smtClean="0"/>
              <a:t>Quel est le résultat escompté?</a:t>
            </a:r>
            <a:endParaRPr lang="fr-FR" dirty="0" smtClean="0"/>
          </a:p>
          <a:p>
            <a:r>
              <a:rPr lang="fr-FR" b="1" dirty="0" smtClean="0"/>
              <a:t>Comment saurez-vous que le but est atteint?</a:t>
            </a:r>
            <a:r>
              <a:rPr lang="fr-FR" dirty="0" smtClean="0"/>
              <a:t> Comment le mesurer?</a:t>
            </a:r>
            <a:br>
              <a:rPr lang="fr-FR" dirty="0" smtClean="0"/>
            </a:br>
            <a:r>
              <a:rPr lang="fr-FR" dirty="0" smtClean="0"/>
              <a:t>Présenter à l’avance les </a:t>
            </a:r>
            <a:r>
              <a:rPr lang="fr-FR" b="1" dirty="0" smtClean="0"/>
              <a:t>critères</a:t>
            </a:r>
            <a:r>
              <a:rPr lang="fr-FR" dirty="0" smtClean="0"/>
              <a:t> sur lesquels vous vous baserez pour juger du succès de la communication.</a:t>
            </a:r>
            <a:br>
              <a:rPr lang="fr-FR" dirty="0" smtClean="0"/>
            </a:br>
            <a:r>
              <a:rPr lang="fr-FR" i="1" dirty="0" smtClean="0"/>
              <a:t>Quels indices démontreront l’efficacité de votre communication?</a:t>
            </a:r>
            <a:endParaRPr lang="fr-FR" dirty="0" smtClean="0"/>
          </a:p>
          <a:p>
            <a:endParaRPr lang="fr-FR" dirty="0" smtClean="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28596" y="285728"/>
            <a:ext cx="7467600" cy="928686"/>
          </a:xfrm>
        </p:spPr>
        <p:txBody>
          <a:bodyPr>
            <a:noAutofit/>
          </a:bodyPr>
          <a:lstStyle/>
          <a:p>
            <a:pPr algn="ctr"/>
            <a:r>
              <a:rPr lang="fr-FR" sz="2800" b="1" dirty="0" smtClean="0">
                <a:solidFill>
                  <a:srgbClr val="0070C0"/>
                </a:solidFill>
              </a:rPr>
              <a:t>Grille d’évaluation de l’expression orale</a:t>
            </a:r>
            <a:endParaRPr lang="fr-FR" sz="2800" b="1" dirty="0">
              <a:solidFill>
                <a:srgbClr val="0070C0"/>
              </a:solidFill>
            </a:endParaRPr>
          </a:p>
        </p:txBody>
      </p:sp>
      <p:sp>
        <p:nvSpPr>
          <p:cNvPr id="5" name="Espace réservé du contenu 4"/>
          <p:cNvSpPr>
            <a:spLocks noGrp="1"/>
          </p:cNvSpPr>
          <p:nvPr>
            <p:ph sz="quarter" idx="1"/>
          </p:nvPr>
        </p:nvSpPr>
        <p:spPr/>
        <p:txBody>
          <a:bodyPr/>
          <a:lstStyle/>
          <a:p>
            <a:pPr>
              <a:buNone/>
            </a:pPr>
            <a:endParaRPr lang="fr-FR" dirty="0" smtClean="0">
              <a:hlinkClick r:id="rId2" action="ppaction://hlinkfile"/>
            </a:endParaRPr>
          </a:p>
          <a:p>
            <a:pPr>
              <a:buNone/>
            </a:pPr>
            <a:endParaRPr lang="fr-FR" dirty="0" smtClean="0">
              <a:hlinkClick r:id="rId2" action="ppaction://hlinkfile"/>
            </a:endParaRPr>
          </a:p>
          <a:p>
            <a:pPr>
              <a:buNone/>
            </a:pPr>
            <a:endParaRPr lang="fr-FR" dirty="0" smtClean="0">
              <a:hlinkClick r:id="rId2" action="ppaction://hlinkfile"/>
            </a:endParaRPr>
          </a:p>
          <a:p>
            <a:pPr algn="ctr">
              <a:buNone/>
            </a:pPr>
            <a:r>
              <a:rPr lang="fr-FR" u="sng" dirty="0" smtClean="0">
                <a:hlinkClick r:id="rId2" action="ppaction://hlinkfile"/>
              </a:rPr>
              <a:t>Critères.docx</a:t>
            </a:r>
            <a:endParaRPr lang="fr-FR" u="sng"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b="1" dirty="0" smtClean="0">
                <a:solidFill>
                  <a:srgbClr val="FF0000"/>
                </a:solidFill>
              </a:rPr>
              <a:t>Difficultés de l’oral et </a:t>
            </a:r>
            <a:r>
              <a:rPr lang="fr-FR" sz="2800" b="1" dirty="0" err="1" smtClean="0">
                <a:solidFill>
                  <a:srgbClr val="FF0000"/>
                </a:solidFill>
              </a:rPr>
              <a:t>remédiation</a:t>
            </a:r>
            <a:endParaRPr lang="fr-FR" sz="2800" b="1" dirty="0">
              <a:solidFill>
                <a:srgbClr val="FF0000"/>
              </a:solidFill>
            </a:endParaRPr>
          </a:p>
        </p:txBody>
      </p:sp>
      <p:sp>
        <p:nvSpPr>
          <p:cNvPr id="3" name="Espace réservé du contenu 2"/>
          <p:cNvSpPr>
            <a:spLocks noGrp="1"/>
          </p:cNvSpPr>
          <p:nvPr>
            <p:ph sz="quarter" idx="1"/>
          </p:nvPr>
        </p:nvSpPr>
        <p:spPr/>
        <p:txBody>
          <a:bodyPr>
            <a:normAutofit/>
          </a:bodyPr>
          <a:lstStyle/>
          <a:p>
            <a:pPr>
              <a:buNone/>
            </a:pPr>
            <a:r>
              <a:rPr lang="fr-FR" sz="2800" dirty="0" smtClean="0"/>
              <a:t> </a:t>
            </a:r>
          </a:p>
          <a:p>
            <a:pPr>
              <a:buNone/>
            </a:pPr>
            <a:r>
              <a:rPr lang="fr-FR" sz="2800" dirty="0" smtClean="0"/>
              <a:t>	       Quelles sont les difficultés rencontrées par vos élèves pendants les séances de l’expression orale?</a:t>
            </a:r>
          </a:p>
          <a:p>
            <a:pPr>
              <a:buNone/>
            </a:pPr>
            <a:endParaRPr lang="fr-FR" sz="2800" dirty="0" smtClean="0"/>
          </a:p>
          <a:p>
            <a:pPr>
              <a:buNone/>
            </a:pPr>
            <a:r>
              <a:rPr lang="fr-FR" sz="2800" dirty="0" smtClean="0"/>
              <a:t>          Quelles pistes proposez -vous pour remédier à ces difficultés?  </a:t>
            </a:r>
            <a:endParaRPr lang="fr-FR"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1000"/>
                                        <p:tgtEl>
                                          <p:spTgt spid="3">
                                            <p:txEl>
                                              <p:pRg st="3" end="3"/>
                                            </p:txEl>
                                          </p:spTgt>
                                        </p:tgtEl>
                                      </p:cBhvr>
                                    </p:animEffect>
                                    <p:anim calcmode="lin" valueType="num">
                                      <p:cBhvr>
                                        <p:cTn id="1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1"/>
          </p:nvPr>
        </p:nvSpPr>
        <p:spPr/>
        <p:txBody>
          <a:bodyPr/>
          <a:lstStyle/>
          <a:p>
            <a:endParaRPr lang="fr-FR" b="1" dirty="0" smtClean="0"/>
          </a:p>
          <a:p>
            <a:r>
              <a:rPr lang="fr-FR" b="1" dirty="0" smtClean="0"/>
              <a:t>Méthode</a:t>
            </a:r>
            <a:r>
              <a:rPr lang="fr-FR" dirty="0" smtClean="0"/>
              <a:t>:</a:t>
            </a:r>
          </a:p>
          <a:p>
            <a:pPr lvl="1" algn="just">
              <a:buNone/>
            </a:pPr>
            <a:r>
              <a:rPr lang="fr-FR" b="1" dirty="0" smtClean="0"/>
              <a:t>		</a:t>
            </a:r>
            <a:r>
              <a:rPr lang="fr-FR" dirty="0" smtClean="0"/>
              <a:t> </a:t>
            </a:r>
            <a:r>
              <a:rPr lang="fr-FR" sz="2800" dirty="0" smtClean="0"/>
              <a:t>Est considérée </a:t>
            </a:r>
            <a:r>
              <a:rPr lang="fr-FR" sz="2800" dirty="0" smtClean="0"/>
              <a:t>comme une série de démarches concrètes précisées par des outils que nous utilisons afin d’arriver à un objectif précis qui est, dans notre cas, l’enseignement du français langue étrangère.</a:t>
            </a:r>
            <a:endParaRPr lang="fr-FR" sz="2800" dirty="0"/>
          </a:p>
        </p:txBody>
      </p:sp>
      <p:sp>
        <p:nvSpPr>
          <p:cNvPr id="4" name="Titre 3"/>
          <p:cNvSpPr>
            <a:spLocks noGrp="1"/>
          </p:cNvSpPr>
          <p:nvPr>
            <p:ph type="title"/>
          </p:nvPr>
        </p:nvSpPr>
        <p:spPr/>
        <p:txBody>
          <a:bodyPr/>
          <a:lstStyle/>
          <a:p>
            <a:pPr algn="ctr"/>
            <a:r>
              <a:rPr lang="fr-FR" b="1" dirty="0" smtClean="0">
                <a:solidFill>
                  <a:schemeClr val="tx1"/>
                </a:solidFill>
              </a:rPr>
              <a:t>Définition de quelques concepts clés.</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anim calcmode="lin" valueType="num">
                                      <p:cBhvr>
                                        <p:cTn id="1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1"/>
          </p:nvPr>
        </p:nvSpPr>
        <p:spPr>
          <a:xfrm>
            <a:off x="428596" y="785794"/>
            <a:ext cx="7467600" cy="4873752"/>
          </a:xfrm>
        </p:spPr>
        <p:txBody>
          <a:bodyPr/>
          <a:lstStyle/>
          <a:p>
            <a:pPr algn="ctr">
              <a:buNone/>
            </a:pPr>
            <a:r>
              <a:rPr lang="fr-FR" sz="2800" b="1" dirty="0" smtClean="0">
                <a:solidFill>
                  <a:srgbClr val="0000FF"/>
                </a:solidFill>
                <a:cs typeface="Arial" charset="0"/>
              </a:rPr>
              <a:t>Difficultés d’ordre phonétique</a:t>
            </a:r>
            <a:r>
              <a:rPr lang="fr-FR" sz="2800" dirty="0" smtClean="0">
                <a:solidFill>
                  <a:srgbClr val="0000FF"/>
                </a:solidFill>
                <a:cs typeface="Arial" charset="0"/>
              </a:rPr>
              <a:t>:</a:t>
            </a:r>
          </a:p>
          <a:p>
            <a:pPr>
              <a:buNone/>
            </a:pPr>
            <a:endParaRPr lang="fr-FR" sz="2800" dirty="0" smtClean="0">
              <a:solidFill>
                <a:srgbClr val="0000FF"/>
              </a:solidFill>
              <a:cs typeface="Arial" charset="0"/>
            </a:endParaRPr>
          </a:p>
          <a:p>
            <a:pPr lvl="1"/>
            <a:r>
              <a:rPr lang="fr-FR" sz="2400" dirty="0" smtClean="0">
                <a:cs typeface="Arial" charset="0"/>
              </a:rPr>
              <a:t> Répétition par des élèves qui prononcent correctement.</a:t>
            </a:r>
          </a:p>
          <a:p>
            <a:pPr lvl="1"/>
            <a:r>
              <a:rPr lang="fr-FR" sz="2400" dirty="0" smtClean="0">
                <a:cs typeface="Arial" charset="0"/>
              </a:rPr>
              <a:t> Exagération pendant l’émission des sons mal prononcés.( par l’enseignant et par les élèves).</a:t>
            </a:r>
          </a:p>
          <a:p>
            <a:pPr lvl="1"/>
            <a:r>
              <a:rPr lang="fr-FR" sz="2400" dirty="0" smtClean="0">
                <a:cs typeface="Arial" charset="0"/>
              </a:rPr>
              <a:t> Opposition des sons confondus par les élèves. [i] ≠ [e] / [e] ≠ [Ɛ] / [u] ≠ [y]… </a:t>
            </a:r>
          </a:p>
          <a:p>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1000"/>
                                        <p:tgtEl>
                                          <p:spTgt spid="3">
                                            <p:txEl>
                                              <p:pRg st="3" end="3"/>
                                            </p:txEl>
                                          </p:spTgt>
                                        </p:tgtEl>
                                      </p:cBhvr>
                                    </p:animEffect>
                                    <p:anim calcmode="lin" valueType="num">
                                      <p:cBhvr>
                                        <p:cTn id="1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1000"/>
                                        <p:tgtEl>
                                          <p:spTgt spid="3">
                                            <p:txEl>
                                              <p:pRg st="4" end="4"/>
                                            </p:txEl>
                                          </p:spTgt>
                                        </p:tgtEl>
                                      </p:cBhvr>
                                    </p:animEffect>
                                    <p:anim calcmode="lin" valueType="num">
                                      <p:cBhvr>
                                        <p:cTn id="24"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1"/>
          </p:nvPr>
        </p:nvSpPr>
        <p:spPr>
          <a:xfrm>
            <a:off x="500034" y="857232"/>
            <a:ext cx="7467600" cy="4873752"/>
          </a:xfrm>
        </p:spPr>
        <p:txBody>
          <a:bodyPr>
            <a:normAutofit fontScale="92500"/>
          </a:bodyPr>
          <a:lstStyle/>
          <a:p>
            <a:pPr>
              <a:buNone/>
            </a:pPr>
            <a:r>
              <a:rPr lang="fr-FR" sz="3200" b="1" dirty="0" smtClean="0">
                <a:solidFill>
                  <a:srgbClr val="0000FF"/>
                </a:solidFill>
                <a:cs typeface="Arial" charset="0"/>
              </a:rPr>
              <a:t>   Difficultés de compréhension:</a:t>
            </a:r>
          </a:p>
          <a:p>
            <a:pPr>
              <a:buNone/>
            </a:pPr>
            <a:endParaRPr lang="fr-FR" sz="3200" b="1" dirty="0" smtClean="0">
              <a:solidFill>
                <a:srgbClr val="0000FF"/>
              </a:solidFill>
              <a:cs typeface="Arial" charset="0"/>
            </a:endParaRPr>
          </a:p>
          <a:p>
            <a:pPr lvl="1">
              <a:buFont typeface="Wingdings" pitchFamily="2" charset="2"/>
              <a:buChar char="§"/>
            </a:pPr>
            <a:r>
              <a:rPr lang="fr-FR" sz="2800" dirty="0" smtClean="0">
                <a:cs typeface="Arial" charset="0"/>
              </a:rPr>
              <a:t> Utilisation des mots familiers.</a:t>
            </a:r>
          </a:p>
          <a:p>
            <a:pPr lvl="1">
              <a:buFont typeface="Wingdings" pitchFamily="2" charset="2"/>
              <a:buChar char="§"/>
            </a:pPr>
            <a:r>
              <a:rPr lang="fr-FR" sz="2800" dirty="0" smtClean="0">
                <a:cs typeface="Arial" charset="0"/>
              </a:rPr>
              <a:t> Utilisation des situations vécues.</a:t>
            </a:r>
          </a:p>
          <a:p>
            <a:pPr lvl="1">
              <a:buFont typeface="Wingdings" pitchFamily="2" charset="2"/>
              <a:buChar char="§"/>
            </a:pPr>
            <a:r>
              <a:rPr lang="fr-FR" sz="2800" dirty="0" smtClean="0">
                <a:cs typeface="Arial" charset="0"/>
              </a:rPr>
              <a:t> Mettre en place des simulations,  des imitation, des mimiques,…</a:t>
            </a:r>
          </a:p>
          <a:p>
            <a:pPr lvl="1">
              <a:buFont typeface="Wingdings" pitchFamily="2" charset="2"/>
              <a:buChar char="§"/>
            </a:pPr>
            <a:r>
              <a:rPr lang="fr-FR" sz="2800" dirty="0" smtClean="0">
                <a:cs typeface="Arial" charset="0"/>
              </a:rPr>
              <a:t> Utilisation d’objets concrets , des images...</a:t>
            </a:r>
          </a:p>
          <a:p>
            <a:pPr lvl="1">
              <a:buFont typeface="Wingdings" pitchFamily="2" charset="2"/>
              <a:buChar char="§"/>
            </a:pPr>
            <a:r>
              <a:rPr lang="fr-FR" sz="2800" dirty="0" smtClean="0">
                <a:cs typeface="Arial" charset="0"/>
              </a:rPr>
              <a:t> Eviter des explications verbales avec les débutants.</a:t>
            </a:r>
          </a:p>
          <a:p>
            <a:pPr lvl="1">
              <a:buFont typeface="Wingdings" pitchFamily="2" charset="2"/>
              <a:buChar char="§"/>
            </a:pPr>
            <a:r>
              <a:rPr lang="fr-FR" sz="2800" dirty="0" smtClean="0">
                <a:cs typeface="Arial" charset="0"/>
              </a:rPr>
              <a:t>Eviter le recours à la langue maternelle.</a:t>
            </a:r>
          </a:p>
          <a:p>
            <a:pPr>
              <a:buNone/>
            </a:pP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1000"/>
                                        <p:tgtEl>
                                          <p:spTgt spid="3">
                                            <p:txEl>
                                              <p:pRg st="3" end="3"/>
                                            </p:txEl>
                                          </p:spTgt>
                                        </p:tgtEl>
                                      </p:cBhvr>
                                    </p:animEffect>
                                    <p:anim calcmode="lin" valueType="num">
                                      <p:cBhvr>
                                        <p:cTn id="1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1000"/>
                                        <p:tgtEl>
                                          <p:spTgt spid="3">
                                            <p:txEl>
                                              <p:pRg st="4" end="4"/>
                                            </p:txEl>
                                          </p:spTgt>
                                        </p:tgtEl>
                                      </p:cBhvr>
                                    </p:animEffect>
                                    <p:anim calcmode="lin" valueType="num">
                                      <p:cBhvr>
                                        <p:cTn id="24"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fade">
                                      <p:cBhvr>
                                        <p:cTn id="31" dur="1000"/>
                                        <p:tgtEl>
                                          <p:spTgt spid="3">
                                            <p:txEl>
                                              <p:pRg st="5" end="5"/>
                                            </p:txEl>
                                          </p:spTgt>
                                        </p:tgtEl>
                                      </p:cBhvr>
                                    </p:animEffect>
                                    <p:anim calcmode="lin" valueType="num">
                                      <p:cBhvr>
                                        <p:cTn id="3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3">
                                            <p:txEl>
                                              <p:pRg st="5" end="5"/>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3">
                                            <p:txEl>
                                              <p:pRg st="5" end="5"/>
                                            </p:txEl>
                                          </p:spTgt>
                                        </p:tgtEl>
                                        <p:attrNameLst>
                                          <p:attrName>ppt_y</p:attrName>
                                        </p:attrNameLst>
                                      </p:cBhvr>
                                      <p:tavLst>
                                        <p:tav tm="0">
                                          <p:val>
                                            <p:strVal val="#ppt_y-.03"/>
                                          </p:val>
                                        </p:tav>
                                        <p:tav tm="100000">
                                          <p:val>
                                            <p:strVal val="#ppt_y"/>
                                          </p:val>
                                        </p:tav>
                                      </p:tavLst>
                                    </p:anim>
                                  </p:childTnLst>
                                </p:cTn>
                              </p:par>
                              <p:par>
                                <p:cTn id="35" presetID="37" presetClass="entr" presetSubtype="0" fill="hold" nodeType="with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1000"/>
                                        <p:tgtEl>
                                          <p:spTgt spid="3">
                                            <p:txEl>
                                              <p:pRg st="6" end="6"/>
                                            </p:txEl>
                                          </p:spTgt>
                                        </p:tgtEl>
                                      </p:cBhvr>
                                    </p:animEffect>
                                    <p:anim calcmode="lin" valueType="num">
                                      <p:cBhvr>
                                        <p:cTn id="3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9" dur="900" decel="100000" fill="hold"/>
                                        <p:tgtEl>
                                          <p:spTgt spid="3">
                                            <p:txEl>
                                              <p:pRg st="6" end="6"/>
                                            </p:txEl>
                                          </p:spTgt>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3">
                                            <p:txEl>
                                              <p:pRg st="6" end="6"/>
                                            </p:txEl>
                                          </p:spTgt>
                                        </p:tgtEl>
                                        <p:attrNameLst>
                                          <p:attrName>ppt_y</p:attrName>
                                        </p:attrNameLst>
                                      </p:cBhvr>
                                      <p:tavLst>
                                        <p:tav tm="0">
                                          <p:val>
                                            <p:strVal val="#ppt_y-.03"/>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37" presetClass="entr" presetSubtype="0" fill="hold" nodeType="clickEffect">
                                  <p:stCondLst>
                                    <p:cond delay="0"/>
                                  </p:stCondLst>
                                  <p:childTnLst>
                                    <p:set>
                                      <p:cBhvr>
                                        <p:cTn id="44" dur="1" fill="hold">
                                          <p:stCondLst>
                                            <p:cond delay="0"/>
                                          </p:stCondLst>
                                        </p:cTn>
                                        <p:tgtEl>
                                          <p:spTgt spid="3">
                                            <p:txEl>
                                              <p:pRg st="7" end="7"/>
                                            </p:txEl>
                                          </p:spTgt>
                                        </p:tgtEl>
                                        <p:attrNameLst>
                                          <p:attrName>style.visibility</p:attrName>
                                        </p:attrNameLst>
                                      </p:cBhvr>
                                      <p:to>
                                        <p:strVal val="visible"/>
                                      </p:to>
                                    </p:set>
                                    <p:animEffect transition="in" filter="fade">
                                      <p:cBhvr>
                                        <p:cTn id="45" dur="1000"/>
                                        <p:tgtEl>
                                          <p:spTgt spid="3">
                                            <p:txEl>
                                              <p:pRg st="7" end="7"/>
                                            </p:txEl>
                                          </p:spTgt>
                                        </p:tgtEl>
                                      </p:cBhvr>
                                    </p:animEffect>
                                    <p:anim calcmode="lin" valueType="num">
                                      <p:cBhvr>
                                        <p:cTn id="46"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7" dur="900" decel="100000" fill="hold"/>
                                        <p:tgtEl>
                                          <p:spTgt spid="3">
                                            <p:txEl>
                                              <p:pRg st="7" end="7"/>
                                            </p:txEl>
                                          </p:spTgt>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3">
                                            <p:txEl>
                                              <p:pRg st="7" end="7"/>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a:r>
              <a:rPr lang="fr-FR" b="1" dirty="0" smtClean="0">
                <a:solidFill>
                  <a:srgbClr val="0000FF"/>
                </a:solidFill>
                <a:latin typeface="+mn-lt"/>
                <a:ea typeface="+mn-ea"/>
                <a:cs typeface="Arial" charset="0"/>
              </a:rPr>
              <a:t>Difficultés d’expression: </a:t>
            </a:r>
            <a:endParaRPr lang="fr-FR" b="1" dirty="0">
              <a:solidFill>
                <a:srgbClr val="0000FF"/>
              </a:solidFill>
              <a:latin typeface="+mn-lt"/>
              <a:ea typeface="+mn-ea"/>
              <a:cs typeface="Arial" charset="0"/>
            </a:endParaRPr>
          </a:p>
        </p:txBody>
      </p:sp>
      <p:sp>
        <p:nvSpPr>
          <p:cNvPr id="3" name="Espace réservé du contenu 2"/>
          <p:cNvSpPr>
            <a:spLocks noGrp="1"/>
          </p:cNvSpPr>
          <p:nvPr>
            <p:ph sz="quarter" idx="1"/>
          </p:nvPr>
        </p:nvSpPr>
        <p:spPr/>
        <p:txBody>
          <a:bodyPr/>
          <a:lstStyle/>
          <a:p>
            <a:r>
              <a:rPr lang="fr-FR" dirty="0" smtClean="0"/>
              <a:t>Encourager et motiver les apprenants à exprimer leurs pensées et leurs sentiments.</a:t>
            </a:r>
          </a:p>
          <a:p>
            <a:r>
              <a:rPr lang="fr-FR" dirty="0" smtClean="0"/>
              <a:t>Faire, de temps en temps, « la sourde oreille », en vers les petites fautes commises par les élèves .</a:t>
            </a:r>
          </a:p>
          <a:p>
            <a:r>
              <a:rPr lang="fr-FR" dirty="0" smtClean="0"/>
              <a:t>Proposer des situations vécues et proche de la vie des apprenants.</a:t>
            </a:r>
          </a:p>
          <a:p>
            <a:r>
              <a:rPr lang="fr-FR" dirty="0" smtClean="0"/>
              <a:t>Inciter les élèves à utiliser le vocabulaire dont ils disposent.</a:t>
            </a:r>
          </a:p>
          <a:p>
            <a:r>
              <a:rPr lang="fr-FR" dirty="0" smtClean="0"/>
              <a:t>Outiller les élèves du vocabulaire de base.  </a:t>
            </a:r>
          </a:p>
          <a:p>
            <a:endParaRPr lang="fr-FR" dirty="0" smtClean="0"/>
          </a:p>
          <a:p>
            <a:endParaRPr lang="fr-FR" dirty="0" smtClean="0"/>
          </a:p>
          <a:p>
            <a:endParaRPr lang="fr-FR" dirty="0" smtClean="0"/>
          </a:p>
          <a:p>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1000"/>
                                        <p:tgtEl>
                                          <p:spTgt spid="3">
                                            <p:txEl>
                                              <p:pRg st="1" end="1"/>
                                            </p:txEl>
                                          </p:spTgt>
                                        </p:tgtEl>
                                      </p:cBhvr>
                                    </p:animEffect>
                                    <p:anim calcmode="lin" valueType="num">
                                      <p:cBhvr>
                                        <p:cTn id="16"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1000"/>
                                        <p:tgtEl>
                                          <p:spTgt spid="3">
                                            <p:txEl>
                                              <p:pRg st="2" end="2"/>
                                            </p:txEl>
                                          </p:spTgt>
                                        </p:tgtEl>
                                      </p:cBhvr>
                                    </p:animEffect>
                                    <p:anim calcmode="lin" valueType="num">
                                      <p:cBhvr>
                                        <p:cTn id="2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fade">
                                      <p:cBhvr>
                                        <p:cTn id="31" dur="1000"/>
                                        <p:tgtEl>
                                          <p:spTgt spid="3">
                                            <p:txEl>
                                              <p:pRg st="3" end="3"/>
                                            </p:txEl>
                                          </p:spTgt>
                                        </p:tgtEl>
                                      </p:cBhvr>
                                    </p:animEffect>
                                    <p:anim calcmode="lin" valueType="num">
                                      <p:cBhvr>
                                        <p:cTn id="3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Effect transition="in" filter="fade">
                                      <p:cBhvr>
                                        <p:cTn id="39" dur="1000"/>
                                        <p:tgtEl>
                                          <p:spTgt spid="3">
                                            <p:txEl>
                                              <p:pRg st="4" end="4"/>
                                            </p:txEl>
                                          </p:spTgt>
                                        </p:tgtEl>
                                      </p:cBhvr>
                                    </p:animEffect>
                                    <p:anim calcmode="lin" valueType="num">
                                      <p:cBhvr>
                                        <p:cTn id="4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1"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3200" b="1" dirty="0" smtClean="0">
                <a:solidFill>
                  <a:srgbClr val="0000FF"/>
                </a:solidFill>
              </a:rPr>
              <a:t>Difficultés en morphosyntaxe</a:t>
            </a:r>
            <a:r>
              <a:rPr lang="fr-FR" sz="3600" b="1" dirty="0" smtClean="0">
                <a:solidFill>
                  <a:srgbClr val="0000FF"/>
                </a:solidFill>
              </a:rPr>
              <a:t/>
            </a:r>
            <a:br>
              <a:rPr lang="fr-FR" sz="3600" b="1" dirty="0" smtClean="0">
                <a:solidFill>
                  <a:srgbClr val="0000FF"/>
                </a:solidFill>
              </a:rPr>
            </a:br>
            <a:endParaRPr lang="fr-FR" dirty="0"/>
          </a:p>
        </p:txBody>
      </p:sp>
      <p:sp>
        <p:nvSpPr>
          <p:cNvPr id="3" name="Espace réservé du contenu 2"/>
          <p:cNvSpPr>
            <a:spLocks noGrp="1"/>
          </p:cNvSpPr>
          <p:nvPr>
            <p:ph sz="quarter" idx="1"/>
          </p:nvPr>
        </p:nvSpPr>
        <p:spPr/>
        <p:txBody>
          <a:bodyPr/>
          <a:lstStyle/>
          <a:p>
            <a:pPr>
              <a:buNone/>
            </a:pPr>
            <a:r>
              <a:rPr lang="fr-FR" b="1" dirty="0" smtClean="0">
                <a:solidFill>
                  <a:srgbClr val="FF0000"/>
                </a:solidFill>
              </a:rPr>
              <a:t>       </a:t>
            </a:r>
          </a:p>
          <a:p>
            <a:pPr>
              <a:buNone/>
            </a:pPr>
            <a:r>
              <a:rPr lang="fr-FR" b="1" dirty="0" smtClean="0"/>
              <a:t>       </a:t>
            </a:r>
          </a:p>
          <a:p>
            <a:pPr>
              <a:buNone/>
            </a:pPr>
            <a:r>
              <a:rPr lang="fr-FR" b="1" dirty="0" smtClean="0"/>
              <a:t>       Inciter les élèves à structurer les phrases et à appliquer les règles grammaticales à l’oral implicitement.</a:t>
            </a:r>
          </a:p>
          <a:p>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1"/>
          </p:nvPr>
        </p:nvSpPr>
        <p:spPr>
          <a:xfrm>
            <a:off x="428596" y="1142984"/>
            <a:ext cx="7467600" cy="4873752"/>
          </a:xfrm>
        </p:spPr>
        <p:txBody>
          <a:bodyPr/>
          <a:lstStyle/>
          <a:p>
            <a:pPr>
              <a:buNone/>
            </a:pPr>
            <a:endParaRPr lang="fr-FR" dirty="0" smtClean="0"/>
          </a:p>
          <a:p>
            <a:pPr>
              <a:buNone/>
            </a:pPr>
            <a:endParaRPr lang="fr-FR" dirty="0" smtClean="0"/>
          </a:p>
          <a:p>
            <a:pPr>
              <a:buNone/>
            </a:pPr>
            <a:endParaRPr lang="fr-FR" dirty="0" smtClean="0"/>
          </a:p>
          <a:p>
            <a:pPr>
              <a:buNone/>
            </a:pPr>
            <a:endParaRPr lang="fr-FR" dirty="0" smtClean="0"/>
          </a:p>
          <a:p>
            <a:pPr algn="ctr">
              <a:buNone/>
            </a:pPr>
            <a:r>
              <a:rPr lang="fr-FR" sz="7200" dirty="0" smtClean="0"/>
              <a:t>FIN</a:t>
            </a:r>
            <a:endParaRPr lang="fr-FR" sz="72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1"/>
          </p:nvPr>
        </p:nvSpPr>
        <p:spPr>
          <a:xfrm>
            <a:off x="457200" y="1600200"/>
            <a:ext cx="7467600" cy="4400568"/>
          </a:xfrm>
        </p:spPr>
        <p:txBody>
          <a:bodyPr>
            <a:normAutofit lnSpcReduction="10000"/>
          </a:bodyPr>
          <a:lstStyle/>
          <a:p>
            <a:r>
              <a:rPr lang="fr-FR" b="1" dirty="0" smtClean="0"/>
              <a:t>Approche</a:t>
            </a:r>
            <a:r>
              <a:rPr lang="fr-FR" dirty="0" smtClean="0"/>
              <a:t>:</a:t>
            </a:r>
          </a:p>
          <a:p>
            <a:pPr>
              <a:buNone/>
            </a:pPr>
            <a:endParaRPr lang="fr-FR" dirty="0" smtClean="0"/>
          </a:p>
          <a:p>
            <a:pPr lvl="1"/>
            <a:r>
              <a:rPr lang="fr-FR" sz="2400" dirty="0" smtClean="0"/>
              <a:t>Action, manière d'aborder un sujet, un problème.</a:t>
            </a:r>
          </a:p>
          <a:p>
            <a:pPr lvl="1" algn="just"/>
            <a:r>
              <a:rPr lang="fr-FR" sz="2400" dirty="0" smtClean="0"/>
              <a:t>Mise en évidence d'un ensemble de méthodes rattachées ou non à des disciplines déterminées et susceptible de résoudre rapidement et efficacement le plus grand nombre de problèmes.</a:t>
            </a:r>
          </a:p>
          <a:p>
            <a:pPr lvl="1"/>
            <a:r>
              <a:rPr lang="fr-FR" sz="2400" dirty="0" smtClean="0"/>
              <a:t>Méthode par laquelle on cherche à approcher d'un but.</a:t>
            </a:r>
            <a:r>
              <a:rPr lang="fr-FR" dirty="0" smtClean="0"/>
              <a:t/>
            </a:r>
            <a:br>
              <a:rPr lang="fr-FR" dirty="0" smtClean="0"/>
            </a:br>
            <a:endParaRPr lang="fr-FR" dirty="0" smtClean="0"/>
          </a:p>
          <a:p>
            <a:pPr lvl="1"/>
            <a:endParaRPr lang="fr-FR" dirty="0"/>
          </a:p>
        </p:txBody>
      </p:sp>
      <p:sp>
        <p:nvSpPr>
          <p:cNvPr id="4" name="Titre 3"/>
          <p:cNvSpPr>
            <a:spLocks noGrp="1"/>
          </p:cNvSpPr>
          <p:nvPr>
            <p:ph type="title"/>
          </p:nvPr>
        </p:nvSpPr>
        <p:spPr>
          <a:xfrm>
            <a:off x="457200" y="274638"/>
            <a:ext cx="7467600" cy="1143000"/>
          </a:xfrm>
        </p:spPr>
        <p:txBody>
          <a:bodyPr/>
          <a:lstStyle/>
          <a:p>
            <a:pPr algn="ctr"/>
            <a:r>
              <a:rPr lang="fr-FR" b="1" dirty="0" smtClean="0">
                <a:solidFill>
                  <a:schemeClr val="tx1"/>
                </a:solidFill>
              </a:rPr>
              <a:t>Définition de quelques concepts clés.</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anim calcmode="lin" valueType="num">
                                      <p:cBhvr>
                                        <p:cTn id="1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par>
                                <p:cTn id="19" presetID="37" presetClass="entr" presetSubtype="0"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par>
                                <p:cTn id="25" presetID="37"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1"/>
          </p:nvPr>
        </p:nvSpPr>
        <p:spPr>
          <a:xfrm>
            <a:off x="642910" y="1214422"/>
            <a:ext cx="7467600" cy="5072098"/>
          </a:xfrm>
        </p:spPr>
        <p:txBody>
          <a:bodyPr>
            <a:normAutofit/>
          </a:bodyPr>
          <a:lstStyle/>
          <a:p>
            <a:pPr>
              <a:buNone/>
            </a:pPr>
            <a:r>
              <a:rPr lang="fr-FR" sz="2600" dirty="0" smtClean="0"/>
              <a:t> </a:t>
            </a:r>
          </a:p>
          <a:p>
            <a:pPr algn="just"/>
            <a:r>
              <a:rPr lang="fr-FR" b="1" dirty="0" smtClean="0"/>
              <a:t>La</a:t>
            </a:r>
            <a:r>
              <a:rPr lang="fr-FR" dirty="0" smtClean="0"/>
              <a:t> </a:t>
            </a:r>
            <a:r>
              <a:rPr lang="fr-FR" b="1" dirty="0" smtClean="0"/>
              <a:t>didactique:</a:t>
            </a:r>
            <a:r>
              <a:rPr lang="fr-FR" dirty="0" smtClean="0"/>
              <a:t> </a:t>
            </a:r>
          </a:p>
          <a:p>
            <a:pPr lvl="1" algn="just">
              <a:buNone/>
            </a:pPr>
            <a:r>
              <a:rPr lang="fr-FR" dirty="0" smtClean="0"/>
              <a:t>        Concerne principalement la relation </a:t>
            </a:r>
            <a:r>
              <a:rPr lang="fr-FR" b="1" dirty="0" smtClean="0">
                <a:solidFill>
                  <a:srgbClr val="FF0000"/>
                </a:solidFill>
              </a:rPr>
              <a:t>enseignant-savoir</a:t>
            </a:r>
            <a:r>
              <a:rPr lang="fr-FR" dirty="0" smtClean="0"/>
              <a:t>, la transposition des concepts pour élaborer leur transmission, les démarches de l'enseignant pour identifier les obstacles liés à la discipline et leur franchissement.</a:t>
            </a:r>
          </a:p>
          <a:p>
            <a:pPr algn="just"/>
            <a:r>
              <a:rPr lang="fr-FR" b="1" dirty="0" smtClean="0"/>
              <a:t>La</a:t>
            </a:r>
            <a:r>
              <a:rPr lang="fr-FR" dirty="0" smtClean="0"/>
              <a:t> </a:t>
            </a:r>
            <a:r>
              <a:rPr lang="fr-FR" b="1" dirty="0" smtClean="0"/>
              <a:t>pédagogie:</a:t>
            </a:r>
          </a:p>
          <a:p>
            <a:pPr algn="just">
              <a:buNone/>
            </a:pPr>
            <a:r>
              <a:rPr lang="fr-FR" dirty="0" smtClean="0"/>
              <a:t>       Est </a:t>
            </a:r>
            <a:r>
              <a:rPr lang="fr-FR" dirty="0" smtClean="0"/>
              <a:t>centrée sur la relation </a:t>
            </a:r>
            <a:r>
              <a:rPr lang="fr-FR" b="1" dirty="0" smtClean="0">
                <a:solidFill>
                  <a:srgbClr val="FF0000"/>
                </a:solidFill>
              </a:rPr>
              <a:t>enseignant-     élève</a:t>
            </a:r>
            <a:r>
              <a:rPr lang="fr-FR" dirty="0" smtClean="0"/>
              <a:t>,  elle s'intéresse tout particulièrement à </a:t>
            </a:r>
            <a:r>
              <a:rPr lang="fr-FR" dirty="0" smtClean="0"/>
              <a:t>   l'apprenant </a:t>
            </a:r>
            <a:r>
              <a:rPr lang="fr-FR" dirty="0" smtClean="0"/>
              <a:t>et à la manière dont il va apprendre .</a:t>
            </a:r>
          </a:p>
          <a:p>
            <a:pPr>
              <a:buNone/>
            </a:pPr>
            <a:endParaRPr lang="fr-FR" dirty="0"/>
          </a:p>
        </p:txBody>
      </p:sp>
      <p:sp>
        <p:nvSpPr>
          <p:cNvPr id="6" name="Titre 3"/>
          <p:cNvSpPr>
            <a:spLocks noGrp="1"/>
          </p:cNvSpPr>
          <p:nvPr>
            <p:ph type="title"/>
          </p:nvPr>
        </p:nvSpPr>
        <p:spPr>
          <a:xfrm>
            <a:off x="457200" y="274638"/>
            <a:ext cx="7467600" cy="1143000"/>
          </a:xfrm>
        </p:spPr>
        <p:txBody>
          <a:bodyPr/>
          <a:lstStyle/>
          <a:p>
            <a:pPr algn="ctr"/>
            <a:r>
              <a:rPr lang="fr-FR" b="1" dirty="0" smtClean="0">
                <a:solidFill>
                  <a:schemeClr val="tx1"/>
                </a:solidFill>
              </a:rPr>
              <a:t>Définition de quelques concepts clés.</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anim calcmode="lin" valueType="num">
                                      <p:cBhvr>
                                        <p:cTn id="1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1000"/>
                                        <p:tgtEl>
                                          <p:spTgt spid="3">
                                            <p:txEl>
                                              <p:pRg st="3" end="3"/>
                                            </p:txEl>
                                          </p:spTgt>
                                        </p:tgtEl>
                                      </p:cBhvr>
                                    </p:animEffect>
                                    <p:anim calcmode="lin" valueType="num">
                                      <p:cBhvr>
                                        <p:cTn id="24"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1"/>
          </p:nvPr>
        </p:nvSpPr>
        <p:spPr>
          <a:xfrm>
            <a:off x="428596" y="714356"/>
            <a:ext cx="7467600" cy="4873752"/>
          </a:xfrm>
        </p:spPr>
        <p:txBody>
          <a:bodyPr>
            <a:normAutofit/>
          </a:bodyPr>
          <a:lstStyle/>
          <a:p>
            <a:pPr>
              <a:buNone/>
            </a:pPr>
            <a:endParaRPr lang="fr-FR" sz="2800" b="1" dirty="0" smtClean="0">
              <a:solidFill>
                <a:srgbClr val="FF0000"/>
              </a:solidFill>
            </a:endParaRPr>
          </a:p>
          <a:p>
            <a:pPr>
              <a:buNone/>
            </a:pPr>
            <a:endParaRPr lang="fr-FR" sz="2800" b="1" dirty="0" smtClean="0">
              <a:solidFill>
                <a:srgbClr val="FF0000"/>
              </a:solidFill>
            </a:endParaRPr>
          </a:p>
          <a:p>
            <a:pPr>
              <a:buNone/>
            </a:pPr>
            <a:endParaRPr lang="fr-FR" sz="2800" b="1" dirty="0" smtClean="0">
              <a:solidFill>
                <a:srgbClr val="FF0000"/>
              </a:solidFill>
            </a:endParaRPr>
          </a:p>
          <a:p>
            <a:pPr>
              <a:buNone/>
            </a:pPr>
            <a:endParaRPr lang="fr-FR" sz="2800" b="1" dirty="0" smtClean="0">
              <a:solidFill>
                <a:srgbClr val="FF0000"/>
              </a:solidFill>
            </a:endParaRPr>
          </a:p>
          <a:p>
            <a:pPr algn="ctr">
              <a:buNone/>
            </a:pPr>
            <a:r>
              <a:rPr lang="fr-FR" sz="2800" b="1" dirty="0" smtClean="0">
                <a:solidFill>
                  <a:srgbClr val="FF0000"/>
                </a:solidFill>
              </a:rPr>
              <a:t>Méthodologies de l’enseignement du FLE</a:t>
            </a:r>
            <a:endParaRPr lang="fr-FR" sz="2800" b="1" dirty="0">
              <a:solidFill>
                <a:srgbClr val="FF000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solidFill>
                  <a:schemeClr val="tx1"/>
                </a:solidFill>
              </a:rPr>
              <a:t>1- méthodologie traditionnelle</a:t>
            </a:r>
            <a:br>
              <a:rPr lang="fr-FR" b="1" dirty="0" smtClean="0">
                <a:solidFill>
                  <a:schemeClr val="tx1"/>
                </a:solidFill>
              </a:rPr>
            </a:br>
            <a:endParaRPr lang="fr-FR" b="1" dirty="0">
              <a:solidFill>
                <a:schemeClr val="tx1"/>
              </a:solidFill>
            </a:endParaRPr>
          </a:p>
        </p:txBody>
      </p:sp>
      <p:sp>
        <p:nvSpPr>
          <p:cNvPr id="3" name="Espace réservé du contenu 2"/>
          <p:cNvSpPr>
            <a:spLocks noGrp="1"/>
          </p:cNvSpPr>
          <p:nvPr>
            <p:ph sz="quarter" idx="1"/>
          </p:nvPr>
        </p:nvSpPr>
        <p:spPr/>
        <p:txBody>
          <a:bodyPr/>
          <a:lstStyle/>
          <a:p>
            <a:pPr algn="just"/>
            <a:r>
              <a:rPr lang="fr-FR" dirty="0" smtClean="0"/>
              <a:t>Appelée aussi la méthodologie classique ou la méthodologie grammaire-traduction. </a:t>
            </a:r>
          </a:p>
          <a:p>
            <a:pPr algn="just"/>
            <a:r>
              <a:rPr lang="fr-FR" dirty="0" smtClean="0"/>
              <a:t>La langue était considérée comme un ensemble de règles grammaticales et d’exceptions .</a:t>
            </a:r>
          </a:p>
          <a:p>
            <a:pPr algn="just"/>
            <a:r>
              <a:rPr lang="fr-FR" dirty="0" smtClean="0"/>
              <a:t>l’enseignant qui choisit des textes surtout des textes littéraires à lire et  traduire à la langue maternelle. </a:t>
            </a:r>
          </a:p>
          <a:p>
            <a:pPr algn="just"/>
            <a:r>
              <a:rPr lang="fr-FR" dirty="0" smtClean="0"/>
              <a:t>L’oral ne vient qu’au second plan.</a:t>
            </a:r>
          </a:p>
          <a:p>
            <a:pPr algn="just"/>
            <a:r>
              <a:rPr lang="fr-FR" dirty="0" smtClean="0"/>
              <a:t>Cette méthodologie a subsisté jusqu’au 20ème siècle.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1000"/>
                                        <p:tgtEl>
                                          <p:spTgt spid="3">
                                            <p:txEl>
                                              <p:pRg st="1" end="1"/>
                                            </p:txEl>
                                          </p:spTgt>
                                        </p:tgtEl>
                                      </p:cBhvr>
                                    </p:animEffect>
                                    <p:anim calcmode="lin" valueType="num">
                                      <p:cBhvr>
                                        <p:cTn id="16"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1000"/>
                                        <p:tgtEl>
                                          <p:spTgt spid="3">
                                            <p:txEl>
                                              <p:pRg st="2" end="2"/>
                                            </p:txEl>
                                          </p:spTgt>
                                        </p:tgtEl>
                                      </p:cBhvr>
                                    </p:animEffect>
                                    <p:anim calcmode="lin" valueType="num">
                                      <p:cBhvr>
                                        <p:cTn id="2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fade">
                                      <p:cBhvr>
                                        <p:cTn id="31" dur="1000"/>
                                        <p:tgtEl>
                                          <p:spTgt spid="3">
                                            <p:txEl>
                                              <p:pRg st="3" end="3"/>
                                            </p:txEl>
                                          </p:spTgt>
                                        </p:tgtEl>
                                      </p:cBhvr>
                                    </p:animEffect>
                                    <p:anim calcmode="lin" valueType="num">
                                      <p:cBhvr>
                                        <p:cTn id="3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Effect transition="in" filter="fade">
                                      <p:cBhvr>
                                        <p:cTn id="39" dur="1000"/>
                                        <p:tgtEl>
                                          <p:spTgt spid="3">
                                            <p:txEl>
                                              <p:pRg st="4" end="4"/>
                                            </p:txEl>
                                          </p:spTgt>
                                        </p:tgtEl>
                                      </p:cBhvr>
                                    </p:animEffect>
                                    <p:anim calcmode="lin" valueType="num">
                                      <p:cBhvr>
                                        <p:cTn id="4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1"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4403</TotalTime>
  <Words>2341</Words>
  <Application>Microsoft Office PowerPoint</Application>
  <PresentationFormat>Affichage à l'écran (4:3)</PresentationFormat>
  <Paragraphs>301</Paragraphs>
  <Slides>54</Slides>
  <Notes>7</Notes>
  <HiddenSlides>0</HiddenSlides>
  <MMClips>0</MMClips>
  <ScaleCrop>false</ScaleCrop>
  <HeadingPairs>
    <vt:vector size="4" baseType="variant">
      <vt:variant>
        <vt:lpstr>Thème</vt:lpstr>
      </vt:variant>
      <vt:variant>
        <vt:i4>1</vt:i4>
      </vt:variant>
      <vt:variant>
        <vt:lpstr>Titres des diapositives</vt:lpstr>
      </vt:variant>
      <vt:variant>
        <vt:i4>54</vt:i4>
      </vt:variant>
    </vt:vector>
  </HeadingPairs>
  <TitlesOfParts>
    <vt:vector size="55" baseType="lpstr">
      <vt:lpstr>Oriel</vt:lpstr>
      <vt:lpstr>Didactique du français langue étrangère (FLE)</vt:lpstr>
      <vt:lpstr>Sommaire</vt:lpstr>
      <vt:lpstr>introduction</vt:lpstr>
      <vt:lpstr>Définition de quelques concepts clés.</vt:lpstr>
      <vt:lpstr>Définition de quelques concepts clés.</vt:lpstr>
      <vt:lpstr>Définition de quelques concepts clés.</vt:lpstr>
      <vt:lpstr>Définition de quelques concepts clés.</vt:lpstr>
      <vt:lpstr>Diapositive 8</vt:lpstr>
      <vt:lpstr>1- méthodologie traditionnelle </vt:lpstr>
      <vt:lpstr>2.  méthodologie naturelle </vt:lpstr>
      <vt:lpstr>3-méthodologie directe</vt:lpstr>
      <vt:lpstr>4- méthodologie active</vt:lpstr>
      <vt:lpstr>5-Méthodologie structuro-globale audio-visuelle (SGAV) </vt:lpstr>
      <vt:lpstr>6-L’approche communicative. </vt:lpstr>
      <vt:lpstr>7- approche actionnelle</vt:lpstr>
      <vt:lpstr>L’immersion</vt:lpstr>
      <vt:lpstr>Qu'est-ce que l'immersion? </vt:lpstr>
      <vt:lpstr>Comment se réalise l’apprentissage de la langue  par immersion ?</vt:lpstr>
      <vt:lpstr>les conditions de l'immersion </vt:lpstr>
      <vt:lpstr>1-L'immersion implique un fonctionnement  « en circuit fermé »</vt:lpstr>
      <vt:lpstr>2-L'immersion est communicative,  et non pas linguistique</vt:lpstr>
      <vt:lpstr>3-L'immersion est collective et interactive</vt:lpstr>
      <vt:lpstr>Stratégies d’immersion </vt:lpstr>
      <vt:lpstr>Stratégies d’immersion </vt:lpstr>
      <vt:lpstr>Stratégies d’immersion </vt:lpstr>
      <vt:lpstr>L’oral à l’école primaire</vt:lpstr>
      <vt:lpstr>Compétences à acquérir </vt:lpstr>
      <vt:lpstr>Diapositive 28</vt:lpstr>
      <vt:lpstr>Diapositive 29</vt:lpstr>
      <vt:lpstr>Diapositive 30</vt:lpstr>
      <vt:lpstr>Apprendre à parler…</vt:lpstr>
      <vt:lpstr>Apprendre à parler…</vt:lpstr>
      <vt:lpstr>Apprendre à parler…</vt:lpstr>
      <vt:lpstr>Diapositive 34</vt:lpstr>
      <vt:lpstr>Apprendre à parler ce n’est pas un simple  «  exercice de perroquet ».</vt:lpstr>
      <vt:lpstr>Apprendre à parler ce n’est pas un simple exercice de perroquet.</vt:lpstr>
      <vt:lpstr>  les séances de l’expression orale ne doivent pas se transformer en                « exercice de perroquet ».</vt:lpstr>
      <vt:lpstr>Place de l’expression orale:</vt:lpstr>
      <vt:lpstr>Diapositive 39</vt:lpstr>
      <vt:lpstr>Communication en classe</vt:lpstr>
      <vt:lpstr>Modèle  « LASSWELL »</vt:lpstr>
      <vt:lpstr>Diapositive 42</vt:lpstr>
      <vt:lpstr>Diapositive 43</vt:lpstr>
      <vt:lpstr>Diapositive 44</vt:lpstr>
      <vt:lpstr>Diapositive 45</vt:lpstr>
      <vt:lpstr>Diapositive 46</vt:lpstr>
      <vt:lpstr>L’impact</vt:lpstr>
      <vt:lpstr>Grille d’évaluation de l’expression orale</vt:lpstr>
      <vt:lpstr>Difficultés de l’oral et remédiation</vt:lpstr>
      <vt:lpstr>Diapositive 50</vt:lpstr>
      <vt:lpstr>Diapositive 51</vt:lpstr>
      <vt:lpstr>Difficultés d’expression: </vt:lpstr>
      <vt:lpstr>Difficultés en morphosyntaxe </vt:lpstr>
      <vt:lpstr>Diapositive 54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L’orale à l’ école primaire</dc:title>
  <dc:creator>Idttalb</dc:creator>
  <cp:lastModifiedBy>Idttalb</cp:lastModifiedBy>
  <cp:revision>527</cp:revision>
  <dcterms:created xsi:type="dcterms:W3CDTF">2014-08-02T21:17:25Z</dcterms:created>
  <dcterms:modified xsi:type="dcterms:W3CDTF">2015-03-27T21:10:33Z</dcterms:modified>
</cp:coreProperties>
</file>